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Now" panose="020B0604020202020204" charset="0"/>
      <p:regular r:id="rId36"/>
    </p:embeddedFont>
    <p:embeddedFont>
      <p:font typeface="Now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6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B76B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33268" y="1028700"/>
            <a:ext cx="7570036" cy="75700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7279" r="37212"/>
          <a:stretch>
            <a:fillRect/>
          </a:stretch>
        </p:blipFill>
        <p:spPr>
          <a:xfrm>
            <a:off x="0" y="0"/>
            <a:ext cx="8130245" cy="97584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075090" y="2987063"/>
            <a:ext cx="6660263" cy="357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F8BD35"/>
                </a:solidFill>
                <a:latin typeface="Now Bold"/>
              </a:rPr>
              <a:t>Les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recherches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de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financements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pour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ce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projet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expérimental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8488" y="3123157"/>
            <a:ext cx="11508236" cy="716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r>
              <a:rPr lang="en-US" sz="2000" dirty="0">
                <a:solidFill>
                  <a:srgbClr val="0B76B4"/>
                </a:solidFill>
                <a:latin typeface="Now"/>
              </a:rPr>
              <a:t>Les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recherches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de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financements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se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sont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faites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: </a:t>
            </a:r>
          </a:p>
          <a:p>
            <a:pPr>
              <a:lnSpc>
                <a:spcPts val="3954"/>
              </a:lnSpc>
            </a:pPr>
            <a:r>
              <a:rPr lang="en-US" sz="2000" dirty="0">
                <a:solidFill>
                  <a:srgbClr val="0B76B4"/>
                </a:solidFill>
                <a:latin typeface="Now"/>
              </a:rPr>
              <a:t>-la CAF, </a:t>
            </a:r>
          </a:p>
          <a:p>
            <a:pPr>
              <a:lnSpc>
                <a:spcPts val="3954"/>
              </a:lnSpc>
            </a:pPr>
            <a:r>
              <a:rPr lang="en-US" sz="2000" dirty="0">
                <a:solidFill>
                  <a:srgbClr val="0B76B4"/>
                </a:solidFill>
                <a:latin typeface="Now"/>
              </a:rPr>
              <a:t>-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l'ARS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Hauts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de France, </a:t>
            </a:r>
          </a:p>
          <a:p>
            <a:pPr>
              <a:lnSpc>
                <a:spcPts val="3954"/>
              </a:lnSpc>
            </a:pPr>
            <a:r>
              <a:rPr lang="en-US" sz="2000" dirty="0">
                <a:solidFill>
                  <a:srgbClr val="0B76B4"/>
                </a:solidFill>
                <a:latin typeface="Now"/>
              </a:rPr>
              <a:t>-Le Conseil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Départemental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de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l'Oise</a:t>
            </a:r>
            <a:endParaRPr lang="en-US" sz="20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000" dirty="0">
                <a:solidFill>
                  <a:srgbClr val="0B76B4"/>
                </a:solidFill>
                <a:latin typeface="Now"/>
              </a:rPr>
              <a:t>-Les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financeurs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privés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endParaRPr lang="en-US" sz="20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000" dirty="0" err="1">
                <a:solidFill>
                  <a:srgbClr val="0B76B4"/>
                </a:solidFill>
                <a:latin typeface="Now"/>
              </a:rPr>
              <a:t>L'obtention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de fonds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2018: </a:t>
            </a:r>
          </a:p>
          <a:p>
            <a:pPr>
              <a:lnSpc>
                <a:spcPts val="3954"/>
              </a:lnSpc>
            </a:pPr>
            <a:r>
              <a:rPr lang="en-US" sz="2000" dirty="0">
                <a:solidFill>
                  <a:srgbClr val="0B76B4"/>
                </a:solidFill>
                <a:latin typeface="Now"/>
              </a:rPr>
              <a:t>LA CAF pour 3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mois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puis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un an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renouvelé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. 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Depuis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, signature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d’une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convention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pluriannuelle</a:t>
            </a:r>
            <a:endParaRPr lang="en-US" sz="20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000" dirty="0">
                <a:solidFill>
                  <a:srgbClr val="0B76B4"/>
                </a:solidFill>
                <a:latin typeface="Now"/>
              </a:rPr>
              <a:t>L'ARS : 0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2018. Une subvention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2020</a:t>
            </a:r>
          </a:p>
          <a:p>
            <a:pPr>
              <a:lnSpc>
                <a:spcPts val="3954"/>
              </a:lnSpc>
            </a:pPr>
            <a:r>
              <a:rPr lang="en-US" sz="2000" dirty="0">
                <a:solidFill>
                  <a:srgbClr val="0B76B4"/>
                </a:solidFill>
                <a:latin typeface="Now"/>
              </a:rPr>
              <a:t>Le CD60: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il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faudra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attendre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un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appel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à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projets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pour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l'autonomie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. Obtention de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l’appel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à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projets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avec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financement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trienal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r>
              <a:rPr lang="en-US" sz="2000" dirty="0">
                <a:solidFill>
                  <a:srgbClr val="0B76B4"/>
                </a:solidFill>
                <a:latin typeface="Now"/>
              </a:rPr>
              <a:t>Une subvention au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titre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de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l'insertion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obtenue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2020.  </a:t>
            </a:r>
          </a:p>
          <a:p>
            <a:pPr>
              <a:lnSpc>
                <a:spcPts val="3954"/>
              </a:lnSpc>
            </a:pPr>
            <a:r>
              <a:rPr lang="en-US" sz="2000" dirty="0">
                <a:solidFill>
                  <a:srgbClr val="0B76B4"/>
                </a:solidFill>
                <a:latin typeface="Now"/>
              </a:rPr>
              <a:t>Le CCAH pour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l’investissement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et le Lion's club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  subvention </a:t>
            </a:r>
            <a:r>
              <a:rPr lang="en-US" sz="2000" dirty="0" err="1">
                <a:solidFill>
                  <a:srgbClr val="0B76B4"/>
                </a:solidFill>
                <a:latin typeface="Now"/>
              </a:rPr>
              <a:t>exceptionnelle</a:t>
            </a:r>
            <a:r>
              <a:rPr lang="en-US" sz="2000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  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4" name="TextBox 4"/>
          <p:cNvSpPr txBox="1"/>
          <p:nvPr/>
        </p:nvSpPr>
        <p:spPr>
          <a:xfrm>
            <a:off x="0" y="1164190"/>
            <a:ext cx="14113033" cy="176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  <a:spcBef>
                <a:spcPct val="0"/>
              </a:spcBef>
            </a:pPr>
            <a:r>
              <a:rPr lang="en-US" sz="5403">
                <a:solidFill>
                  <a:srgbClr val="0B76B4"/>
                </a:solidFill>
                <a:latin typeface="Now Bold"/>
              </a:rPr>
              <a:t>Les recherches de financements et les obtentions de financements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5465" r="25465"/>
          <a:stretch>
            <a:fillRect/>
          </a:stretch>
        </p:blipFill>
        <p:spPr>
          <a:xfrm>
            <a:off x="931090" y="0"/>
            <a:ext cx="841294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4" name="TextBox 4"/>
          <p:cNvSpPr txBox="1"/>
          <p:nvPr/>
        </p:nvSpPr>
        <p:spPr>
          <a:xfrm>
            <a:off x="10075090" y="3429975"/>
            <a:ext cx="6660263" cy="264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>
                <a:solidFill>
                  <a:srgbClr val="F8BD35"/>
                </a:solidFill>
                <a:latin typeface="Now Bold"/>
              </a:rPr>
              <a:t>Les cibles d'interventions: </a:t>
            </a:r>
          </a:p>
          <a:p>
            <a:pPr algn="ctr">
              <a:lnSpc>
                <a:spcPts val="7024"/>
              </a:lnSpc>
            </a:pPr>
            <a:r>
              <a:rPr lang="en-US" sz="5403">
                <a:solidFill>
                  <a:srgbClr val="F8BD35"/>
                </a:solidFill>
                <a:latin typeface="Now Bold"/>
              </a:rPr>
              <a:t>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3" name="TextBox 3"/>
          <p:cNvSpPr txBox="1"/>
          <p:nvPr/>
        </p:nvSpPr>
        <p:spPr>
          <a:xfrm>
            <a:off x="3861973" y="2142191"/>
            <a:ext cx="10047536" cy="626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0B76B4"/>
                </a:solidFill>
                <a:latin typeface="Now Bold"/>
              </a:rPr>
              <a:t>A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l'endroit</a:t>
            </a:r>
            <a:r>
              <a:rPr lang="en-US" sz="5403" dirty="0">
                <a:solidFill>
                  <a:srgbClr val="0B76B4"/>
                </a:solidFill>
                <a:latin typeface="Now Bold"/>
              </a:rPr>
              <a:t> de la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famille</a:t>
            </a:r>
            <a:r>
              <a:rPr lang="en-US" sz="5403" dirty="0">
                <a:solidFill>
                  <a:srgbClr val="0B76B4"/>
                </a:solidFill>
                <a:latin typeface="Now Bold"/>
              </a:rPr>
              <a:t>,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soutien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 à la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parentalité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,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maintien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 dans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l’emploi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, recherche de solutions de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garde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 , inclusion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scolaire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 et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périscolaire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, reconnaissance administrative du handicap</a:t>
            </a:r>
            <a:r>
              <a:rPr lang="en-US" sz="5403" dirty="0">
                <a:solidFill>
                  <a:srgbClr val="0B76B4"/>
                </a:solidFill>
                <a:latin typeface="Now Bold"/>
              </a:rPr>
              <a:t> </a:t>
            </a:r>
          </a:p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0B76B4"/>
                </a:solidFill>
                <a:latin typeface="Now Bold"/>
              </a:rPr>
              <a:t>A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l'endroit</a:t>
            </a:r>
            <a:r>
              <a:rPr lang="en-US" sz="5403" dirty="0">
                <a:solidFill>
                  <a:srgbClr val="0B76B4"/>
                </a:solidFill>
                <a:latin typeface="Now Bold"/>
              </a:rPr>
              <a:t> des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professionnels</a:t>
            </a:r>
            <a:r>
              <a:rPr lang="en-US" sz="5403" dirty="0">
                <a:solidFill>
                  <a:srgbClr val="0B76B4"/>
                </a:solidFill>
                <a:latin typeface="Now Bold"/>
              </a:rPr>
              <a:t>, 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travail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en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réseau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 de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professionnels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,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activer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 le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maillage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 territorial inter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sectoriel</a:t>
            </a:r>
            <a:r>
              <a:rPr lang="en-US" dirty="0">
                <a:solidFill>
                  <a:srgbClr val="0B76B4"/>
                </a:solidFill>
                <a:latin typeface="Now Bold"/>
              </a:rPr>
              <a:t>, former, informer, </a:t>
            </a:r>
            <a:r>
              <a:rPr lang="en-US" dirty="0" err="1">
                <a:solidFill>
                  <a:srgbClr val="0B76B4"/>
                </a:solidFill>
                <a:latin typeface="Now Bold"/>
              </a:rPr>
              <a:t>rassurer</a:t>
            </a:r>
            <a:endParaRPr lang="en-US" sz="5403" dirty="0">
              <a:solidFill>
                <a:srgbClr val="0B76B4"/>
              </a:solidFill>
              <a:latin typeface="Now Bold"/>
            </a:endParaRPr>
          </a:p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0B76B4"/>
                </a:solidFill>
                <a:latin typeface="Now Bold"/>
              </a:rPr>
              <a:t>A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l'endroit</a:t>
            </a:r>
            <a:r>
              <a:rPr lang="en-US" sz="5403" dirty="0">
                <a:solidFill>
                  <a:srgbClr val="0B76B4"/>
                </a:solidFill>
                <a:latin typeface="Now Bold"/>
              </a:rPr>
              <a:t> du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secteur</a:t>
            </a:r>
            <a:endParaRPr lang="en-US" sz="5403" dirty="0">
              <a:solidFill>
                <a:srgbClr val="0B76B4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845" r="19845"/>
          <a:stretch>
            <a:fillRect/>
          </a:stretch>
        </p:blipFill>
        <p:spPr>
          <a:xfrm>
            <a:off x="0" y="0"/>
            <a:ext cx="841294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4" name="TextBox 4"/>
          <p:cNvSpPr txBox="1"/>
          <p:nvPr/>
        </p:nvSpPr>
        <p:spPr>
          <a:xfrm>
            <a:off x="10075090" y="3872888"/>
            <a:ext cx="6660263" cy="2676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F8BD35"/>
                </a:solidFill>
                <a:latin typeface="Now Bold"/>
              </a:rPr>
              <a:t>Le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territoire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d'intervention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est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départemental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4543" r="28787"/>
          <a:stretch>
            <a:fillRect/>
          </a:stretch>
        </p:blipFill>
        <p:spPr>
          <a:xfrm>
            <a:off x="0" y="0"/>
            <a:ext cx="8331544" cy="97584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075090" y="3429975"/>
            <a:ext cx="6660263" cy="447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F8BD35"/>
                </a:solidFill>
                <a:latin typeface="Now Bold"/>
              </a:rPr>
              <a:t>Les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objectifs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du Centre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Ressources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Petite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Enfance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et Handicap </a:t>
            </a:r>
          </a:p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F8BD35"/>
                </a:solidFill>
                <a:latin typeface="Now Bold"/>
              </a:rPr>
              <a:t>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3" name="TextBox 3"/>
          <p:cNvSpPr txBox="1"/>
          <p:nvPr/>
        </p:nvSpPr>
        <p:spPr>
          <a:xfrm>
            <a:off x="0" y="2142191"/>
            <a:ext cx="17771482" cy="618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>
                <a:solidFill>
                  <a:srgbClr val="0B76B4"/>
                </a:solidFill>
                <a:latin typeface="Now Bold"/>
              </a:rPr>
              <a:t>Le maillage territorial. </a:t>
            </a:r>
          </a:p>
          <a:p>
            <a:pPr algn="ctr">
              <a:lnSpc>
                <a:spcPts val="7024"/>
              </a:lnSpc>
            </a:pPr>
            <a:endParaRPr lang="en-US" sz="5403">
              <a:solidFill>
                <a:srgbClr val="0B76B4"/>
              </a:solidFill>
              <a:latin typeface="Now Bold"/>
            </a:endParaRPr>
          </a:p>
          <a:p>
            <a:pPr algn="ctr">
              <a:lnSpc>
                <a:spcPts val="7024"/>
              </a:lnSpc>
            </a:pPr>
            <a:r>
              <a:rPr lang="en-US" sz="5403">
                <a:solidFill>
                  <a:srgbClr val="0B76B4"/>
                </a:solidFill>
                <a:latin typeface="Now Bold"/>
              </a:rPr>
              <a:t>Soutenir la parentalité dans les premiers temps de vie de l'enfant en situation de handicap. </a:t>
            </a:r>
          </a:p>
          <a:p>
            <a:pPr algn="ctr">
              <a:lnSpc>
                <a:spcPts val="7024"/>
              </a:lnSpc>
            </a:pPr>
            <a:endParaRPr lang="en-US" sz="5403">
              <a:solidFill>
                <a:srgbClr val="0B76B4"/>
              </a:solidFill>
              <a:latin typeface="Now Bold"/>
            </a:endParaRPr>
          </a:p>
          <a:p>
            <a:pPr algn="ctr">
              <a:lnSpc>
                <a:spcPts val="7024"/>
              </a:lnSpc>
              <a:spcBef>
                <a:spcPct val="0"/>
              </a:spcBef>
            </a:pPr>
            <a:r>
              <a:rPr lang="en-US" sz="5403">
                <a:solidFill>
                  <a:srgbClr val="0B76B4"/>
                </a:solidFill>
                <a:latin typeface="Now Bold"/>
              </a:rPr>
              <a:t>Former et informer les professionnels de santé et d'accueil petite enfance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146" b="4146"/>
          <a:stretch>
            <a:fillRect/>
          </a:stretch>
        </p:blipFill>
        <p:spPr>
          <a:xfrm>
            <a:off x="0" y="0"/>
            <a:ext cx="841294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4" name="TextBox 4"/>
          <p:cNvSpPr txBox="1"/>
          <p:nvPr/>
        </p:nvSpPr>
        <p:spPr>
          <a:xfrm>
            <a:off x="10075090" y="3429975"/>
            <a:ext cx="6660263" cy="264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>
                <a:solidFill>
                  <a:srgbClr val="F8BD35"/>
                </a:solidFill>
                <a:latin typeface="Now Bold"/>
              </a:rPr>
              <a:t>Les modalités de saisine</a:t>
            </a:r>
          </a:p>
          <a:p>
            <a:pPr algn="ctr">
              <a:lnSpc>
                <a:spcPts val="7024"/>
              </a:lnSpc>
            </a:pPr>
            <a:r>
              <a:rPr lang="en-US" sz="5403">
                <a:solidFill>
                  <a:srgbClr val="F8BD35"/>
                </a:solidFill>
                <a:latin typeface="Now Bold"/>
              </a:rPr>
              <a:t>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3" name="TextBox 3"/>
          <p:cNvSpPr txBox="1"/>
          <p:nvPr/>
        </p:nvSpPr>
        <p:spPr>
          <a:xfrm>
            <a:off x="0" y="2142191"/>
            <a:ext cx="17771482" cy="615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2400" dirty="0">
                <a:solidFill>
                  <a:srgbClr val="0B76B4"/>
                </a:solidFill>
                <a:latin typeface="Now Bold"/>
              </a:rPr>
              <a:t>Le service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fonctionne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sur la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modalité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de la libre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adhésion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.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L’accompagnement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concerne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la tranche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d’âge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de 0 à 6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ans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pour le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financement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CAF.  Nous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avons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un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financement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CD60 qui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autorise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une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action au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delà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de 6 ans. </a:t>
            </a:r>
          </a:p>
          <a:p>
            <a:pPr algn="ctr">
              <a:lnSpc>
                <a:spcPts val="7024"/>
              </a:lnSpc>
            </a:pPr>
            <a:endParaRPr lang="en-US" sz="2400" dirty="0">
              <a:solidFill>
                <a:srgbClr val="0B76B4"/>
              </a:solidFill>
              <a:latin typeface="Now Bold"/>
            </a:endParaRPr>
          </a:p>
          <a:p>
            <a:pPr algn="ctr">
              <a:lnSpc>
                <a:spcPts val="7024"/>
              </a:lnSpc>
            </a:pPr>
            <a:r>
              <a:rPr lang="en-US" sz="2400" dirty="0" err="1">
                <a:solidFill>
                  <a:srgbClr val="0B76B4"/>
                </a:solidFill>
                <a:latin typeface="Now Bold"/>
              </a:rPr>
              <a:t>Saisine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de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professionnels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(CAMSP, CMP, Ecole, EAJE, PCO...), les parents, le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praticien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hospitalier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ou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libéral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. </a:t>
            </a:r>
          </a:p>
          <a:p>
            <a:pPr algn="ctr">
              <a:lnSpc>
                <a:spcPts val="7024"/>
              </a:lnSpc>
            </a:pPr>
            <a:endParaRPr lang="en-US" sz="2400" dirty="0">
              <a:solidFill>
                <a:srgbClr val="0B76B4"/>
              </a:solidFill>
              <a:latin typeface="Now Bold"/>
            </a:endParaRPr>
          </a:p>
          <a:p>
            <a:pPr algn="ctr">
              <a:lnSpc>
                <a:spcPts val="7024"/>
              </a:lnSpc>
              <a:spcBef>
                <a:spcPct val="0"/>
              </a:spcBef>
            </a:pPr>
            <a:r>
              <a:rPr lang="en-US" sz="2400" dirty="0">
                <a:solidFill>
                  <a:srgbClr val="0B76B4"/>
                </a:solidFill>
                <a:latin typeface="Now Bold"/>
              </a:rPr>
              <a:t>Les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accompagnements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sont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fondés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sur des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objectifs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clairs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établis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avec les parents.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L’objectif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atteint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signe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la fin de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l’accompagnement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. Libre à la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famille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de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solliciter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à nouveau au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gré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des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besoins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 qui </a:t>
            </a:r>
            <a:r>
              <a:rPr lang="en-US" sz="2400" dirty="0" err="1">
                <a:solidFill>
                  <a:srgbClr val="0B76B4"/>
                </a:solidFill>
                <a:latin typeface="Now Bold"/>
              </a:rPr>
              <a:t>apparaissent</a:t>
            </a:r>
            <a:r>
              <a:rPr lang="en-US" sz="2400" dirty="0">
                <a:solidFill>
                  <a:srgbClr val="0B76B4"/>
                </a:solidFill>
                <a:latin typeface="Now Bold"/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3" name="TextBox 3"/>
          <p:cNvSpPr txBox="1"/>
          <p:nvPr/>
        </p:nvSpPr>
        <p:spPr>
          <a:xfrm>
            <a:off x="2743200" y="2544150"/>
            <a:ext cx="13992153" cy="4471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F8BD35"/>
                </a:solidFill>
                <a:latin typeface="Now Bold"/>
              </a:rPr>
              <a:t>Les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incontournables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dans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l'accompagnement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au Centre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Ressources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Petite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Enfance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et Handicap</a:t>
            </a:r>
          </a:p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F8BD35"/>
                </a:solidFill>
                <a:latin typeface="Now Bold"/>
              </a:rPr>
              <a:t>ADSEAO</a:t>
            </a:r>
          </a:p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F8BD35"/>
                </a:solidFill>
                <a:latin typeface="Now Bold"/>
              </a:rPr>
              <a:t>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1434286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66800"/>
            <a:ext cx="9342835" cy="6975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53"/>
              </a:lnSpc>
            </a:pPr>
            <a:r>
              <a:rPr lang="en-US" sz="9525">
                <a:solidFill>
                  <a:srgbClr val="F8BD35"/>
                </a:solidFill>
                <a:latin typeface="Now Bold"/>
              </a:rPr>
              <a:t>LE CENTRE RESSOURCES PETITE ENFANCE ET HANDICAP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3" name="TextBox 3"/>
          <p:cNvSpPr txBox="1"/>
          <p:nvPr/>
        </p:nvSpPr>
        <p:spPr>
          <a:xfrm>
            <a:off x="0" y="971550"/>
            <a:ext cx="17771482" cy="7962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2800" dirty="0">
                <a:solidFill>
                  <a:srgbClr val="0B76B4"/>
                </a:solidFill>
                <a:latin typeface="Now Bold"/>
              </a:rPr>
              <a:t>La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visite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à domicile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comme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point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d'ancrage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de la relation. Une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analyse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de la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systémie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familiale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mise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en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oeuvre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avant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tout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projet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d’accompagnement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. </a:t>
            </a:r>
          </a:p>
          <a:p>
            <a:pPr algn="ctr">
              <a:lnSpc>
                <a:spcPts val="7024"/>
              </a:lnSpc>
            </a:pPr>
            <a:endParaRPr lang="en-US" sz="2800" dirty="0">
              <a:solidFill>
                <a:srgbClr val="0B76B4"/>
              </a:solidFill>
              <a:latin typeface="Now Bold"/>
            </a:endParaRPr>
          </a:p>
          <a:p>
            <a:pPr algn="ctr">
              <a:lnSpc>
                <a:spcPts val="7024"/>
              </a:lnSpc>
            </a:pPr>
            <a:r>
              <a:rPr lang="en-US" sz="2800" dirty="0">
                <a:solidFill>
                  <a:srgbClr val="0B76B4"/>
                </a:solidFill>
                <a:latin typeface="Now Bold"/>
              </a:rPr>
              <a:t>La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demande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des parents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comme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préambule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aux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objectifs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. </a:t>
            </a:r>
          </a:p>
          <a:p>
            <a:pPr algn="ctr">
              <a:lnSpc>
                <a:spcPts val="7024"/>
              </a:lnSpc>
            </a:pPr>
            <a:endParaRPr lang="en-US" sz="2800" dirty="0">
              <a:solidFill>
                <a:srgbClr val="0B76B4"/>
              </a:solidFill>
              <a:latin typeface="Now Bold"/>
            </a:endParaRPr>
          </a:p>
          <a:p>
            <a:pPr algn="ctr">
              <a:lnSpc>
                <a:spcPts val="7024"/>
              </a:lnSpc>
            </a:pPr>
            <a:r>
              <a:rPr lang="en-US" sz="2800" dirty="0">
                <a:solidFill>
                  <a:srgbClr val="0B76B4"/>
                </a:solidFill>
                <a:latin typeface="Now Bold"/>
              </a:rPr>
              <a:t>La mise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en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place du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maillage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du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réseau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professionnel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voire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accompagnement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physique des parents et de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l'enfant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dans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certaines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démarches (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scolaires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,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médicales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) </a:t>
            </a:r>
          </a:p>
          <a:p>
            <a:pPr algn="ctr">
              <a:lnSpc>
                <a:spcPts val="7024"/>
              </a:lnSpc>
            </a:pPr>
            <a:endParaRPr lang="en-US" sz="2800" dirty="0">
              <a:solidFill>
                <a:srgbClr val="0B76B4"/>
              </a:solidFill>
              <a:latin typeface="Now Bold"/>
            </a:endParaRPr>
          </a:p>
          <a:p>
            <a:pPr algn="ctr">
              <a:lnSpc>
                <a:spcPts val="7024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B76B4"/>
                </a:solidFill>
                <a:latin typeface="Now Bold"/>
              </a:rPr>
              <a:t>Accompagnements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de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courte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durée.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3" name="TextBox 3"/>
          <p:cNvSpPr txBox="1"/>
          <p:nvPr/>
        </p:nvSpPr>
        <p:spPr>
          <a:xfrm>
            <a:off x="3352800" y="3872888"/>
            <a:ext cx="14097000" cy="8811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F8BD35"/>
                </a:solidFill>
                <a:latin typeface="Now Bold"/>
              </a:rPr>
              <a:t>Les typologies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d’enfants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rencontrées</a:t>
            </a:r>
            <a:endParaRPr lang="en-US" sz="5403" dirty="0">
              <a:solidFill>
                <a:srgbClr val="F8BD35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3" name="TextBox 3"/>
          <p:cNvSpPr txBox="1"/>
          <p:nvPr/>
        </p:nvSpPr>
        <p:spPr>
          <a:xfrm>
            <a:off x="0" y="138438"/>
            <a:ext cx="17771482" cy="806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2800" dirty="0">
                <a:solidFill>
                  <a:srgbClr val="0B76B4"/>
                </a:solidFill>
                <a:latin typeface="Now Bold"/>
              </a:rPr>
              <a:t>Les typologies de handicap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majoritaires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aujourd'hui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sont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: Les enfants relevant du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spectre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autistique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, les maladies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rares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. </a:t>
            </a:r>
          </a:p>
          <a:p>
            <a:pPr algn="ctr">
              <a:lnSpc>
                <a:spcPts val="7024"/>
              </a:lnSpc>
            </a:pPr>
            <a:endParaRPr lang="en-US" sz="2800" dirty="0">
              <a:solidFill>
                <a:srgbClr val="0B76B4"/>
              </a:solidFill>
              <a:latin typeface="Now Bold"/>
            </a:endParaRPr>
          </a:p>
          <a:p>
            <a:pPr algn="ctr">
              <a:lnSpc>
                <a:spcPts val="7024"/>
              </a:lnSpc>
            </a:pPr>
            <a:r>
              <a:rPr lang="en-US" sz="2800" dirty="0">
                <a:solidFill>
                  <a:srgbClr val="0B76B4"/>
                </a:solidFill>
                <a:latin typeface="Now Bold"/>
              </a:rPr>
              <a:t>Les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demandes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recouvrent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: la reconnaissance du handicap, la recherche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d'intervenants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médicaux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, de premier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accueil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en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EAJE et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école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.  </a:t>
            </a:r>
          </a:p>
          <a:p>
            <a:pPr algn="ctr">
              <a:lnSpc>
                <a:spcPts val="7024"/>
              </a:lnSpc>
            </a:pPr>
            <a:endParaRPr lang="en-US" sz="2800" dirty="0">
              <a:solidFill>
                <a:srgbClr val="0B76B4"/>
              </a:solidFill>
              <a:latin typeface="Now Bold"/>
            </a:endParaRPr>
          </a:p>
          <a:p>
            <a:pPr algn="ctr">
              <a:lnSpc>
                <a:spcPts val="7024"/>
              </a:lnSpc>
            </a:pPr>
            <a:r>
              <a:rPr lang="en-US" sz="2800" dirty="0">
                <a:solidFill>
                  <a:srgbClr val="0B76B4"/>
                </a:solidFill>
                <a:latin typeface="Now Bold"/>
              </a:rPr>
              <a:t>La recherche de solutions à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même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d'éviter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la perdition de la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famille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dans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ses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données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 de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cohésion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, de filiation, de places occupies et </a:t>
            </a:r>
            <a:r>
              <a:rPr lang="en-US" sz="2800" dirty="0" err="1">
                <a:solidFill>
                  <a:srgbClr val="0B76B4"/>
                </a:solidFill>
                <a:latin typeface="Now Bold"/>
              </a:rPr>
              <a:t>investies</a:t>
            </a:r>
            <a:r>
              <a:rPr lang="en-US" sz="2800" dirty="0">
                <a:solidFill>
                  <a:srgbClr val="0B76B4"/>
                </a:solidFill>
                <a:latin typeface="Now Bold"/>
              </a:rPr>
              <a:t>... </a:t>
            </a:r>
          </a:p>
          <a:p>
            <a:pPr algn="ctr">
              <a:lnSpc>
                <a:spcPts val="7024"/>
              </a:lnSpc>
            </a:pPr>
            <a:endParaRPr lang="en-US" sz="5403" dirty="0">
              <a:solidFill>
                <a:srgbClr val="0B76B4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730" r="22730"/>
          <a:stretch>
            <a:fillRect/>
          </a:stretch>
        </p:blipFill>
        <p:spPr>
          <a:xfrm>
            <a:off x="0" y="0"/>
            <a:ext cx="841294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4" name="TextBox 4"/>
          <p:cNvSpPr txBox="1"/>
          <p:nvPr/>
        </p:nvSpPr>
        <p:spPr>
          <a:xfrm>
            <a:off x="10075090" y="4315800"/>
            <a:ext cx="7184210" cy="87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>
                <a:solidFill>
                  <a:srgbClr val="F8BD35"/>
                </a:solidFill>
                <a:latin typeface="Now Bold"/>
              </a:rPr>
              <a:t>L'impact de l'action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47750"/>
            <a:ext cx="13378346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900">
                <a:solidFill>
                  <a:srgbClr val="0838B6"/>
                </a:solidFill>
                <a:latin typeface="Now Bold Italics"/>
              </a:rPr>
              <a:t>La systémie familiale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49309"/>
            <a:ext cx="11508236" cy="562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Le premier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élément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est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la surprise de la "mise à disposition“ du personnel par la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visite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à domicile.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Cela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signe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une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reassurance des parents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tout premier retour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leur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part.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Le second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est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l'écoute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et 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soutien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Les solutions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trouvées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qui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sont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accompagnées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La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réaffirmation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la place du parent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selon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titre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neuvième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du Code Civil.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01306"/>
            <a:ext cx="13378346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900">
                <a:solidFill>
                  <a:srgbClr val="0838B6"/>
                </a:solidFill>
                <a:latin typeface="Now Bold Italics"/>
              </a:rPr>
              <a:t>Le volet professionnel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49309"/>
            <a:ext cx="11508236" cy="664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La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réassurance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du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professionnel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et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l'adaptation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outils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la population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générale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à la population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situation de handicap et VICE et VERSA.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 err="1">
                <a:solidFill>
                  <a:srgbClr val="0B76B4"/>
                </a:solidFill>
                <a:latin typeface="Now"/>
              </a:rPr>
              <a:t>Développement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compétences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professionnelles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par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l’immersion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milieu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spécialisé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(IME, DITEP,…)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Prêt de nouveaux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outils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(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malles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d’outils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,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jeux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à destination des pros et des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familles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)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La co construction des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projets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d'Accueil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structures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d’accueil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du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jeune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enfant.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730" r="22730"/>
          <a:stretch>
            <a:fillRect/>
          </a:stretch>
        </p:blipFill>
        <p:spPr>
          <a:xfrm>
            <a:off x="0" y="0"/>
            <a:ext cx="841294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4" name="TextBox 4"/>
          <p:cNvSpPr txBox="1"/>
          <p:nvPr/>
        </p:nvSpPr>
        <p:spPr>
          <a:xfrm>
            <a:off x="10075090" y="4315800"/>
            <a:ext cx="7184210" cy="87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>
                <a:solidFill>
                  <a:srgbClr val="F8BD35"/>
                </a:solidFill>
                <a:latin typeface="Now Bold"/>
              </a:rPr>
              <a:t>Les freins à l'action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01306"/>
            <a:ext cx="13378346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900">
                <a:solidFill>
                  <a:srgbClr val="0838B6"/>
                </a:solidFill>
                <a:latin typeface="Now Bold Italics"/>
              </a:rPr>
              <a:t>Le secteur professionnel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838891"/>
            <a:ext cx="15582900" cy="7144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r>
              <a:rPr lang="en-US" sz="2400" dirty="0">
                <a:solidFill>
                  <a:srgbClr val="0B76B4"/>
                </a:solidFill>
                <a:latin typeface="Now"/>
              </a:rPr>
              <a:t>La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crainte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de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voir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un nouveau service mis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place. </a:t>
            </a:r>
          </a:p>
          <a:p>
            <a:pPr>
              <a:lnSpc>
                <a:spcPts val="3954"/>
              </a:lnSpc>
            </a:pPr>
            <a:endParaRPr lang="en-US" sz="24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400" dirty="0">
                <a:solidFill>
                  <a:srgbClr val="0B76B4"/>
                </a:solidFill>
                <a:latin typeface="Now"/>
              </a:rPr>
              <a:t>La "jalousie" mal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placée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"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aussi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! Au vu de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méprises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matière de levee de fonds. Un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écueil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à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écarter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au plus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tôt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endParaRPr lang="en-US" sz="24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400" dirty="0">
                <a:solidFill>
                  <a:srgbClr val="0B76B4"/>
                </a:solidFill>
                <a:latin typeface="Now"/>
              </a:rPr>
              <a:t>La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rétention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des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familles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pour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maintenir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une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liste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d'attente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alors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que les services nous dissent savoir ne pas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pouvoir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les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accompagner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.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Cela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se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traduit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par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une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perte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de chance des enfants et un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désespoir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grandissant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pour les parents. </a:t>
            </a:r>
          </a:p>
          <a:p>
            <a:pPr>
              <a:lnSpc>
                <a:spcPts val="3954"/>
              </a:lnSpc>
            </a:pPr>
            <a:endParaRPr lang="en-US" sz="24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400" dirty="0">
                <a:solidFill>
                  <a:srgbClr val="0B76B4"/>
                </a:solidFill>
                <a:latin typeface="Now"/>
              </a:rPr>
              <a:t>La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difficulté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d'envisager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des solutions hors structures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spécialisées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médicosociales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.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Cela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induit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un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repli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professionnel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qui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fonctionne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silo au lieu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d’envisage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les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potentialités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pluri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professionnelles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voire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inter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sectorielles</a:t>
            </a:r>
            <a:endParaRPr lang="en-US" sz="24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endParaRPr lang="en-US" sz="24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01306"/>
            <a:ext cx="13378346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900">
                <a:solidFill>
                  <a:srgbClr val="0838B6"/>
                </a:solidFill>
                <a:latin typeface="Now Bold Italics"/>
              </a:rPr>
              <a:t>Les familles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49309"/>
            <a:ext cx="11508236" cy="664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La charge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mentale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.  La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perte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confiance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paysage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professionnel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polymorphe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difficile à apprehender.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écrits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administratifs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nombreux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et complexes.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repli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familial et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l'isolement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social.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retentissement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sur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l’évolution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la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fratrie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66800"/>
            <a:ext cx="14397809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25"/>
              </a:lnSpc>
            </a:pPr>
            <a:r>
              <a:rPr lang="en-US" sz="7500" u="sng" dirty="0">
                <a:solidFill>
                  <a:srgbClr val="0838B6"/>
                </a:solidFill>
                <a:latin typeface="Now Bold"/>
              </a:rPr>
              <a:t>Evolution de </a:t>
            </a:r>
            <a:r>
              <a:rPr lang="en-US" sz="7500" u="sng" dirty="0" err="1">
                <a:solidFill>
                  <a:srgbClr val="0838B6"/>
                </a:solidFill>
                <a:latin typeface="Now Bold"/>
              </a:rPr>
              <a:t>l'activité</a:t>
            </a:r>
            <a:r>
              <a:rPr lang="en-US" sz="7500" u="sng" dirty="0">
                <a:solidFill>
                  <a:srgbClr val="0838B6"/>
                </a:solidFill>
                <a:latin typeface="Now Bold"/>
              </a:rPr>
              <a:t> </a:t>
            </a:r>
            <a:r>
              <a:rPr lang="en-US" sz="7500" u="sng" dirty="0" err="1">
                <a:solidFill>
                  <a:srgbClr val="0838B6"/>
                </a:solidFill>
                <a:latin typeface="Now Bold"/>
              </a:rPr>
              <a:t>depuis</a:t>
            </a:r>
            <a:r>
              <a:rPr lang="en-US" sz="7500" u="sng" dirty="0">
                <a:solidFill>
                  <a:srgbClr val="0838B6"/>
                </a:solidFill>
                <a:latin typeface="Now Bold"/>
              </a:rPr>
              <a:t> </a:t>
            </a:r>
            <a:r>
              <a:rPr lang="en-US" sz="7500" u="sng" dirty="0" err="1">
                <a:solidFill>
                  <a:srgbClr val="0838B6"/>
                </a:solidFill>
                <a:latin typeface="Now Bold"/>
              </a:rPr>
              <a:t>novembre</a:t>
            </a:r>
            <a:r>
              <a:rPr lang="en-US" sz="7500" u="sng" dirty="0">
                <a:solidFill>
                  <a:srgbClr val="0838B6"/>
                </a:solidFill>
                <a:latin typeface="Now Bold"/>
              </a:rPr>
              <a:t> 2018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19200" y="4152900"/>
            <a:ext cx="14207309" cy="366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4"/>
              </a:lnSpc>
            </a:pPr>
            <a:r>
              <a:rPr lang="en-US" sz="3424" dirty="0">
                <a:solidFill>
                  <a:srgbClr val="000000"/>
                </a:solidFill>
                <a:latin typeface="Now"/>
              </a:rPr>
              <a:t>6 situations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durant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les 3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mois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expérimentaux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.</a:t>
            </a:r>
          </a:p>
          <a:p>
            <a:pPr>
              <a:lnSpc>
                <a:spcPts val="4794"/>
              </a:lnSpc>
            </a:pPr>
            <a:r>
              <a:rPr lang="en-US" sz="3424" dirty="0">
                <a:solidFill>
                  <a:srgbClr val="000000"/>
                </a:solidFill>
                <a:latin typeface="Now"/>
              </a:rPr>
              <a:t>34 situations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en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2019. (1 poste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éducatif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)</a:t>
            </a:r>
          </a:p>
          <a:p>
            <a:pPr>
              <a:lnSpc>
                <a:spcPts val="4794"/>
              </a:lnSpc>
            </a:pPr>
            <a:r>
              <a:rPr lang="en-US" sz="3424" dirty="0">
                <a:solidFill>
                  <a:srgbClr val="000000"/>
                </a:solidFill>
                <a:latin typeface="Now"/>
              </a:rPr>
              <a:t>73 situations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en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file active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en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2020 malgré le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contexte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sanitaire. (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création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du 2ème poste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éducatif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)</a:t>
            </a:r>
          </a:p>
          <a:p>
            <a:pPr>
              <a:lnSpc>
                <a:spcPts val="4794"/>
              </a:lnSpc>
            </a:pPr>
            <a:r>
              <a:rPr lang="en-US" sz="3424" dirty="0">
                <a:solidFill>
                  <a:srgbClr val="000000"/>
                </a:solidFill>
                <a:latin typeface="Now"/>
              </a:rPr>
              <a:t>64 situations au 31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août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2021. (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création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du poste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d’éducateur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3424" dirty="0" err="1">
                <a:solidFill>
                  <a:srgbClr val="000000"/>
                </a:solidFill>
                <a:latin typeface="Now"/>
              </a:rPr>
              <a:t>jeunes</a:t>
            </a:r>
            <a:r>
              <a:rPr lang="en-US" sz="3424" dirty="0">
                <a:solidFill>
                  <a:srgbClr val="000000"/>
                </a:solidFill>
                <a:latin typeface="Now"/>
              </a:rPr>
              <a:t> enfants)</a:t>
            </a:r>
          </a:p>
        </p:txBody>
      </p:sp>
      <p:sp>
        <p:nvSpPr>
          <p:cNvPr id="4" name="AutoShape 4"/>
          <p:cNvSpPr/>
          <p:nvPr/>
        </p:nvSpPr>
        <p:spPr>
          <a:xfrm>
            <a:off x="17764916" y="0"/>
            <a:ext cx="523084" cy="10287000"/>
          </a:xfrm>
          <a:prstGeom prst="rect">
            <a:avLst/>
          </a:prstGeom>
          <a:solidFill>
            <a:srgbClr val="0070C0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47750"/>
            <a:ext cx="13378346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900">
                <a:solidFill>
                  <a:srgbClr val="0838B6"/>
                </a:solidFill>
                <a:latin typeface="Now Bold Italics"/>
              </a:rPr>
              <a:t>L'idée de départ du projet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49309"/>
            <a:ext cx="11508236" cy="560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r>
              <a:rPr lang="en-US" sz="2400" dirty="0">
                <a:solidFill>
                  <a:srgbClr val="0B76B4"/>
                </a:solidFill>
                <a:latin typeface="Now"/>
              </a:rPr>
              <a:t>L'ADSEAO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organise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chaque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année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une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journée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associative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regroupant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ses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salariés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autour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d'une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thématique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que nous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considérons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d'actualité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r>
              <a:rPr lang="en-US" sz="2400" dirty="0">
                <a:solidFill>
                  <a:srgbClr val="0B76B4"/>
                </a:solidFill>
                <a:latin typeface="Now"/>
              </a:rPr>
              <a:t>La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thématique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de 2016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était</a:t>
            </a:r>
            <a:endParaRPr lang="en-US" sz="24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endParaRPr lang="en-US" sz="24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400" dirty="0">
                <a:solidFill>
                  <a:srgbClr val="0B76B4"/>
                </a:solidFill>
                <a:latin typeface="Now"/>
              </a:rPr>
              <a:t> "LA PLACE DU PARENT DANS L'ACCOMPAGNEMENT"</a:t>
            </a:r>
          </a:p>
          <a:p>
            <a:pPr>
              <a:lnSpc>
                <a:spcPts val="3954"/>
              </a:lnSpc>
            </a:pPr>
            <a:endParaRPr lang="en-US" sz="2400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400" dirty="0">
                <a:solidFill>
                  <a:srgbClr val="0B76B4"/>
                </a:solidFill>
                <a:latin typeface="Now"/>
              </a:rPr>
              <a:t>A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l'issue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des tables rondes avec les parents,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l'idée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du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centre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Ressources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Petite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Enfance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et Handicap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s'est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imposée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. La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détresse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 des parents face à la multitude des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acteurs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, la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complexité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des dossiers à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remplir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,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l’incapacité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de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comprendre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quelle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est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la “bonne démarche” à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accomplir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, nous a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encouragé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à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créer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ce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service et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donc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rechercher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 des </a:t>
            </a:r>
            <a:r>
              <a:rPr lang="en-US" sz="2400" dirty="0" err="1">
                <a:solidFill>
                  <a:srgbClr val="0B76B4"/>
                </a:solidFill>
                <a:latin typeface="Now"/>
              </a:rPr>
              <a:t>financements</a:t>
            </a:r>
            <a:r>
              <a:rPr lang="en-US" sz="2400" dirty="0">
                <a:solidFill>
                  <a:srgbClr val="0B76B4"/>
                </a:solidFill>
                <a:latin typeface="Now"/>
              </a:rPr>
              <a:t>. 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23084" cy="10287000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3" name="TextBox 3"/>
          <p:cNvSpPr txBox="1"/>
          <p:nvPr/>
        </p:nvSpPr>
        <p:spPr>
          <a:xfrm>
            <a:off x="6869162" y="4677750"/>
            <a:ext cx="4549676" cy="87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  <a:spcBef>
                <a:spcPct val="0"/>
              </a:spcBef>
            </a:pPr>
            <a:r>
              <a:rPr lang="en-US" sz="5403">
                <a:solidFill>
                  <a:srgbClr val="0838B6"/>
                </a:solidFill>
                <a:latin typeface="Now Bold"/>
              </a:rPr>
              <a:t>Questions  ?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8662" r="6850"/>
          <a:stretch>
            <a:fillRect/>
          </a:stretch>
        </p:blipFill>
        <p:spPr>
          <a:xfrm>
            <a:off x="0" y="0"/>
            <a:ext cx="841294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8211" r="18211"/>
          <a:stretch>
            <a:fillRect/>
          </a:stretch>
        </p:blipFill>
        <p:spPr>
          <a:xfrm>
            <a:off x="0" y="0"/>
            <a:ext cx="8412946" cy="97584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075090" y="3872888"/>
            <a:ext cx="6660263" cy="176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>
                <a:solidFill>
                  <a:srgbClr val="F8BD35"/>
                </a:solidFill>
                <a:latin typeface="Now Bold"/>
              </a:rPr>
              <a:t>L'Etat des lieux départemental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649309"/>
            <a:ext cx="11508236" cy="510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Nous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avons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conduit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une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analyse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tant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matière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d'enfants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percevant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l'AEEH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sur 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territoire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, enfants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âgés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entre 0 et 6 ans.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 err="1">
                <a:solidFill>
                  <a:srgbClr val="0B76B4"/>
                </a:solidFill>
                <a:latin typeface="Now"/>
              </a:rPr>
              <a:t>L'impact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du handicap sur la cellule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familiale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matière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perte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d'emplois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, concordances avec des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informations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préoccupantes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voire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des assistances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éducatives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cours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 err="1">
                <a:solidFill>
                  <a:srgbClr val="0B76B4"/>
                </a:solidFill>
                <a:latin typeface="Now"/>
              </a:rPr>
              <a:t>L’occupation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des places de crèches par des enfants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situation de handicap sur 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territoire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.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L’analyse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du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nombre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praticiens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libéraux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sur 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territoire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.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309079"/>
            <a:ext cx="10898658" cy="87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  <a:spcBef>
                <a:spcPct val="0"/>
              </a:spcBef>
            </a:pPr>
            <a:r>
              <a:rPr lang="en-US" sz="5403">
                <a:solidFill>
                  <a:srgbClr val="0B76B4"/>
                </a:solidFill>
                <a:latin typeface="Now Bold"/>
              </a:rPr>
              <a:t>Un diagnostic pluridimensionnel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8662" r="6850"/>
          <a:stretch>
            <a:fillRect/>
          </a:stretch>
        </p:blipFill>
        <p:spPr>
          <a:xfrm>
            <a:off x="0" y="0"/>
            <a:ext cx="841294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7833" r="7833"/>
          <a:stretch>
            <a:fillRect/>
          </a:stretch>
        </p:blipFill>
        <p:spPr>
          <a:xfrm>
            <a:off x="-3076897" y="0"/>
            <a:ext cx="11489843" cy="97584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038867" y="3194530"/>
            <a:ext cx="6660263" cy="264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>
                <a:solidFill>
                  <a:srgbClr val="F8BD35"/>
                </a:solidFill>
                <a:latin typeface="Now Bold"/>
              </a:rPr>
              <a:t>l'âge de socialisation des enfants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8488" y="3123157"/>
            <a:ext cx="11508236" cy="716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Nous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constatons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un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renoncement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des parents à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solliciter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un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accueil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EAJE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raison des troubles du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comportement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leur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enfant.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Ils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pensent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ne pas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pouvoir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bénéficier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dispositifs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droit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commun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Un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isolement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social dans un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territoire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départemental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rural qui se double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souvent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par un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isolement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familial.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Une première confrontation à la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collectivité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école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maternelle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qui se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solde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par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une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fin de non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recevoir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raison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l’absence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d’appropriation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des “codes de la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collectivité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”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l’enfant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porteur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troubles et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souvent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la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crainte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l’enseignant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face à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l’investissement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necessaire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auprès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cet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enfant. </a:t>
            </a:r>
          </a:p>
          <a:p>
            <a:pPr>
              <a:lnSpc>
                <a:spcPts val="3954"/>
              </a:lnSpc>
            </a:pPr>
            <a:endParaRPr lang="en-US" sz="2824" dirty="0">
              <a:solidFill>
                <a:srgbClr val="0B76B4"/>
              </a:solidFill>
              <a:latin typeface="Now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4" name="TextBox 4"/>
          <p:cNvSpPr txBox="1"/>
          <p:nvPr/>
        </p:nvSpPr>
        <p:spPr>
          <a:xfrm>
            <a:off x="0" y="1309079"/>
            <a:ext cx="12956058" cy="176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  <a:spcBef>
                <a:spcPct val="0"/>
              </a:spcBef>
            </a:pPr>
            <a:r>
              <a:rPr lang="en-US" sz="5403" dirty="0">
                <a:solidFill>
                  <a:srgbClr val="0B76B4"/>
                </a:solidFill>
                <a:latin typeface="Now Bold"/>
              </a:rPr>
              <a:t>Une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socialisation</a:t>
            </a:r>
            <a:r>
              <a:rPr lang="en-US" sz="5403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reculée</a:t>
            </a:r>
            <a:r>
              <a:rPr lang="en-US" sz="5403" dirty="0">
                <a:solidFill>
                  <a:srgbClr val="0B76B4"/>
                </a:solidFill>
                <a:latin typeface="Now Bold"/>
              </a:rPr>
              <a:t> et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souvent</a:t>
            </a:r>
            <a:r>
              <a:rPr lang="en-US" sz="5403" dirty="0">
                <a:solidFill>
                  <a:srgbClr val="0B76B4"/>
                </a:solidFill>
                <a:latin typeface="Now Bold"/>
              </a:rPr>
              <a:t>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vouée</a:t>
            </a:r>
            <a:r>
              <a:rPr lang="en-US" sz="5403" dirty="0">
                <a:solidFill>
                  <a:srgbClr val="0B76B4"/>
                </a:solidFill>
                <a:latin typeface="Now Bold"/>
              </a:rPr>
              <a:t> à </a:t>
            </a:r>
            <a:r>
              <a:rPr lang="en-US" sz="5403" dirty="0" err="1">
                <a:solidFill>
                  <a:srgbClr val="0B76B4"/>
                </a:solidFill>
                <a:latin typeface="Now Bold"/>
              </a:rPr>
              <a:t>l'échec</a:t>
            </a:r>
            <a:endParaRPr lang="en-US" sz="5403" dirty="0">
              <a:solidFill>
                <a:srgbClr val="0B76B4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739" r="22739"/>
          <a:stretch>
            <a:fillRect/>
          </a:stretch>
        </p:blipFill>
        <p:spPr>
          <a:xfrm>
            <a:off x="0" y="0"/>
            <a:ext cx="841294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4" name="TextBox 4"/>
          <p:cNvSpPr txBox="1"/>
          <p:nvPr/>
        </p:nvSpPr>
        <p:spPr>
          <a:xfrm>
            <a:off x="10075090" y="3872888"/>
            <a:ext cx="6660263" cy="2676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</a:pPr>
            <a:r>
              <a:rPr lang="en-US" sz="5403" dirty="0">
                <a:solidFill>
                  <a:srgbClr val="F8BD35"/>
                </a:solidFill>
                <a:latin typeface="Now Bold"/>
              </a:rPr>
              <a:t>Les causes de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l'échec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de </a:t>
            </a:r>
            <a:r>
              <a:rPr lang="en-US" sz="5403" dirty="0" err="1">
                <a:solidFill>
                  <a:srgbClr val="F8BD35"/>
                </a:solidFill>
                <a:latin typeface="Now Bold"/>
              </a:rPr>
              <a:t>socialisation</a:t>
            </a:r>
            <a:r>
              <a:rPr lang="en-US" sz="5403" dirty="0">
                <a:solidFill>
                  <a:srgbClr val="F8BD35"/>
                </a:solidFill>
                <a:latin typeface="Now Bold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8488" y="3123157"/>
            <a:ext cx="11508236" cy="4595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4"/>
              </a:lnSpc>
            </a:pPr>
            <a:r>
              <a:rPr lang="en-US" sz="2824" dirty="0" err="1">
                <a:solidFill>
                  <a:srgbClr val="0B76B4"/>
                </a:solidFill>
                <a:latin typeface="Now"/>
              </a:rPr>
              <a:t>Liste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non exhaustive</a:t>
            </a: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-la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peur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tant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des parents que des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professionnels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, </a:t>
            </a: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-le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manque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savoir faire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supposé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ou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réel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des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lieux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d’accueils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, </a:t>
            </a: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-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une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question de “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personnes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” ,</a:t>
            </a: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-la violence de confrontation entre deux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systèmes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. D'un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côté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un enfant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perturbé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autour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de qui la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famille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se "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reconstruit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" ,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l'autre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, un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système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scolaire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normé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incompréhensible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pour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l'enfant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.</a:t>
            </a:r>
          </a:p>
          <a:p>
            <a:pPr>
              <a:lnSpc>
                <a:spcPts val="3954"/>
              </a:lnSpc>
            </a:pPr>
            <a:r>
              <a:rPr lang="en-US" sz="2824" dirty="0">
                <a:solidFill>
                  <a:srgbClr val="0B76B4"/>
                </a:solidFill>
                <a:latin typeface="Now"/>
              </a:rPr>
              <a:t>-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l'absence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d’intermédiaire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agissant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soutien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et de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maillage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inter </a:t>
            </a:r>
            <a:r>
              <a:rPr lang="en-US" sz="2824" dirty="0" err="1">
                <a:solidFill>
                  <a:srgbClr val="0B76B4"/>
                </a:solidFill>
                <a:latin typeface="Now"/>
              </a:rPr>
              <a:t>professionnel</a:t>
            </a:r>
            <a:r>
              <a:rPr lang="en-US" sz="2824" dirty="0">
                <a:solidFill>
                  <a:srgbClr val="0B76B4"/>
                </a:solidFill>
                <a:latin typeface="Now"/>
              </a:rPr>
              <a:t> .   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758486"/>
            <a:ext cx="18288000" cy="528514"/>
          </a:xfrm>
          <a:prstGeom prst="rect">
            <a:avLst/>
          </a:prstGeom>
          <a:solidFill>
            <a:srgbClr val="0838B6"/>
          </a:solidFill>
        </p:spPr>
      </p:sp>
      <p:sp>
        <p:nvSpPr>
          <p:cNvPr id="4" name="TextBox 4"/>
          <p:cNvSpPr txBox="1"/>
          <p:nvPr/>
        </p:nvSpPr>
        <p:spPr>
          <a:xfrm>
            <a:off x="5296400" y="1164190"/>
            <a:ext cx="3520232" cy="87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4"/>
              </a:lnSpc>
              <a:spcBef>
                <a:spcPct val="0"/>
              </a:spcBef>
            </a:pPr>
            <a:r>
              <a:rPr lang="en-US" sz="5403">
                <a:solidFill>
                  <a:srgbClr val="0B76B4"/>
                </a:solidFill>
                <a:latin typeface="Now Bold"/>
              </a:rPr>
              <a:t>Les causes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1239</Words>
  <Application>Microsoft Office PowerPoint</Application>
  <PresentationFormat>Personnalisé</PresentationFormat>
  <Paragraphs>129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Now Bold Italics</vt:lpstr>
      <vt:lpstr>Calibri</vt:lpstr>
      <vt:lpstr>Arial</vt:lpstr>
      <vt:lpstr>Now Bold</vt:lpstr>
      <vt:lpstr>Now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centre ressources petite enfance et handicap</dc:title>
  <cp:lastModifiedBy>Laetitia ZAMPESE</cp:lastModifiedBy>
  <cp:revision>10</cp:revision>
  <dcterms:created xsi:type="dcterms:W3CDTF">2006-08-16T00:00:00Z</dcterms:created>
  <dcterms:modified xsi:type="dcterms:W3CDTF">2021-09-24T10:04:24Z</dcterms:modified>
  <dc:identifier>DAEqKNUXEtw</dc:identifier>
</cp:coreProperties>
</file>