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7" r:id="rId2"/>
    <p:sldId id="319" r:id="rId3"/>
    <p:sldId id="377" r:id="rId4"/>
    <p:sldId id="1516" r:id="rId5"/>
    <p:sldId id="1503" r:id="rId6"/>
    <p:sldId id="1518" r:id="rId7"/>
    <p:sldId id="1529" r:id="rId8"/>
    <p:sldId id="1524" r:id="rId9"/>
    <p:sldId id="1526" r:id="rId10"/>
    <p:sldId id="1504" r:id="rId11"/>
    <p:sldId id="1508" r:id="rId12"/>
    <p:sldId id="1528" r:id="rId13"/>
    <p:sldId id="1531" r:id="rId14"/>
    <p:sldId id="1521" r:id="rId15"/>
    <p:sldId id="1532" r:id="rId16"/>
    <p:sldId id="1505" r:id="rId17"/>
    <p:sldId id="339" r:id="rId18"/>
    <p:sldId id="299" r:id="rId19"/>
    <p:sldId id="1227" r:id="rId20"/>
    <p:sldId id="311" r:id="rId21"/>
    <p:sldId id="1520" r:id="rId22"/>
    <p:sldId id="1533" r:id="rId23"/>
    <p:sldId id="1525" r:id="rId24"/>
    <p:sldId id="356" r:id="rId25"/>
    <p:sldId id="363" r:id="rId26"/>
    <p:sldId id="365" r:id="rId27"/>
    <p:sldId id="1534" r:id="rId28"/>
    <p:sldId id="366" r:id="rId29"/>
    <p:sldId id="367" r:id="rId30"/>
    <p:sldId id="368" r:id="rId31"/>
    <p:sldId id="371" r:id="rId32"/>
    <p:sldId id="370" r:id="rId33"/>
    <p:sldId id="373" r:id="rId34"/>
    <p:sldId id="374" r:id="rId35"/>
    <p:sldId id="375" r:id="rId36"/>
    <p:sldId id="376" r:id="rId37"/>
    <p:sldId id="369" r:id="rId38"/>
    <p:sldId id="1535" r:id="rId39"/>
    <p:sldId id="1523" r:id="rId40"/>
  </p:sldIdLst>
  <p:sldSz cx="9144000" cy="6858000" type="screen4x3"/>
  <p:notesSz cx="6858000" cy="9144000"/>
  <p:custDataLst>
    <p:tags r:id="rId4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75" autoAdjust="0"/>
    <p:restoredTop sz="86122"/>
  </p:normalViewPr>
  <p:slideViewPr>
    <p:cSldViewPr snapToGrid="0" showGuides="1">
      <p:cViewPr varScale="1">
        <p:scale>
          <a:sx n="105" d="100"/>
          <a:sy n="105" d="100"/>
        </p:scale>
        <p:origin x="896" y="184"/>
      </p:cViewPr>
      <p:guideLst>
        <p:guide orient="horz" pos="2160"/>
        <p:guide pos="2880"/>
        <p:guide orient="horz" pos="10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47CD4-AA08-4C3A-BEB6-3A8E0B6DCBB3}" type="datetimeFigureOut">
              <a:rPr lang="fr-FR" smtClean="0"/>
              <a:pPr/>
              <a:t>06/11/2024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083E9-8AA6-4F7A-A85F-2ECEB3051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0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Assemblée Générale 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CNAPE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E0F1-F015-4A7E-97A3-186CAD531779}" type="slidenum">
              <a:rPr lang="fr-FR" altLang="fr-FR" smtClean="0">
                <a:solidFill>
                  <a:srgbClr val="000000"/>
                </a:solidFill>
              </a:rPr>
              <a:pPr/>
              <a:t>1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9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&lt;a href="https://</a:t>
            </a:r>
            <a:r>
              <a:rPr lang="fr-FR" dirty="0" err="1"/>
              <a:t>storyset.com</a:t>
            </a:r>
            <a:r>
              <a:rPr lang="fr-FR" dirty="0"/>
              <a:t>/home"&gt;Home illustrations by </a:t>
            </a:r>
            <a:r>
              <a:rPr lang="fr-FR" dirty="0" err="1"/>
              <a:t>Storyset</a:t>
            </a:r>
            <a:r>
              <a:rPr lang="fr-FR" dirty="0"/>
              <a:t>&lt;/a&gt;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DAAE1-9549-0F43-AB09-B3BE6B29018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831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&lt;a href="https://</a:t>
            </a:r>
            <a:r>
              <a:rPr lang="fr-FR" dirty="0" err="1"/>
              <a:t>storyset.com</a:t>
            </a:r>
            <a:r>
              <a:rPr lang="fr-FR" dirty="0"/>
              <a:t>/home"&gt;Home illustrations by </a:t>
            </a:r>
            <a:r>
              <a:rPr lang="fr-FR" dirty="0" err="1"/>
              <a:t>Storyset</a:t>
            </a:r>
            <a:r>
              <a:rPr lang="fr-FR" dirty="0"/>
              <a:t>&lt;/a&gt;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DAAE1-9549-0F43-AB09-B3BE6B29018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3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Marianne" panose="02000000000000000000" pitchFamily="2" charset="0"/>
              </a:rPr>
              <a:t>*Les structures de la protection de l'enfance concernées doivent avoir une autorisation ASE ou une double autorisation ASE/PJJ (délivrée par le président du Conseil départemental en application du 1° du I de l’article L.312-1 du CASF combinée le cas échéant d’une autorisation du préfet en application du 4° du I de l’article L.312-1 du CASF.)</a:t>
            </a:r>
          </a:p>
          <a:p>
            <a:endParaRPr lang="fr-FR" b="0" i="1" dirty="0">
              <a:solidFill>
                <a:srgbClr val="3A3A3A"/>
              </a:solidFill>
              <a:effectLst/>
              <a:highlight>
                <a:srgbClr val="FFFFFF"/>
              </a:highlight>
              <a:latin typeface="Marianne" panose="02000000000000000000" pitchFamily="2" charset="0"/>
            </a:endParaRPr>
          </a:p>
          <a:p>
            <a:endParaRPr lang="fr-FR" b="0" i="1">
              <a:solidFill>
                <a:srgbClr val="3A3A3A"/>
              </a:solidFill>
              <a:effectLst/>
              <a:highlight>
                <a:srgbClr val="FFFFFF"/>
              </a:highlight>
              <a:latin typeface="Marianne" panose="02000000000000000000" pitchFamily="2" charset="0"/>
            </a:endParaRPr>
          </a:p>
          <a:p>
            <a:r>
              <a:rPr lang="fr-FR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Marianne" panose="02000000000000000000" pitchFamily="2" charset="0"/>
              </a:rPr>
              <a:t>Exemples de supports pédagogiques : </a:t>
            </a:r>
          </a:p>
          <a:p>
            <a:r>
              <a:rPr lang="fr-FR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Marianne" panose="02000000000000000000" pitchFamily="2" charset="0"/>
              </a:rPr>
              <a:t>- Vidéo de </a:t>
            </a:r>
            <a:r>
              <a:rPr lang="fr-FR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  <a:latin typeface="Marianne" panose="02000000000000000000" pitchFamily="2" charset="0"/>
              </a:rPr>
              <a:t>sensi</a:t>
            </a:r>
            <a:endParaRPr lang="fr-FR" b="0" i="1" dirty="0">
              <a:solidFill>
                <a:srgbClr val="3A3A3A"/>
              </a:solidFill>
              <a:effectLst/>
              <a:highlight>
                <a:srgbClr val="FFFFFF"/>
              </a:highlight>
              <a:latin typeface="Marianne" panose="020000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fr-FR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Marianne" panose="02000000000000000000" pitchFamily="2" charset="0"/>
              </a:rPr>
              <a:t>web série  témoignage d’entreprise </a:t>
            </a:r>
          </a:p>
          <a:p>
            <a:pPr marL="171450" indent="-171450">
              <a:buFontTx/>
              <a:buChar char="-"/>
            </a:pPr>
            <a:r>
              <a:rPr lang="fr-FR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  <a:latin typeface="Marianne" panose="02000000000000000000" pitchFamily="2" charset="0"/>
              </a:rPr>
              <a:t>Mooc</a:t>
            </a:r>
            <a:endParaRPr lang="fr-FR" b="0" i="1" dirty="0">
              <a:solidFill>
                <a:srgbClr val="3A3A3A"/>
              </a:solidFill>
              <a:effectLst/>
              <a:highlight>
                <a:srgbClr val="FFFFFF"/>
              </a:highlight>
              <a:latin typeface="Marianne" panose="020000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fr-FR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Marianne" panose="02000000000000000000" pitchFamily="2" charset="0"/>
              </a:rPr>
              <a:t>E-learning </a:t>
            </a:r>
          </a:p>
          <a:p>
            <a:pPr marL="171450" indent="-171450">
              <a:buFontTx/>
              <a:buChar char="-"/>
            </a:pPr>
            <a:r>
              <a:rPr lang="fr-FR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Marianne" panose="02000000000000000000" pitchFamily="2" charset="0"/>
              </a:rPr>
              <a:t>Documentation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DAAE1-9549-0F43-AB09-B3BE6B29018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640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Autodiag</a:t>
            </a:r>
            <a:r>
              <a:rPr lang="fr-FR" dirty="0"/>
              <a:t> de 23 questions 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/>
              <a:t>Exemples de sujets travaillés avec l’établissement : mise à jour du DU, gestion des planning, difficulté à aborder un sujet avec les équipes, prévention des RPS, faciliter l’intégration d’une nouvelle recrue, </a:t>
            </a:r>
            <a:endParaRPr lang="fr-FR" sz="1600" i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DAAE1-9549-0F43-AB09-B3BE6B29018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512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DAAE1-9549-0F43-AB09-B3BE6B29018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359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&lt;a href="https://</a:t>
            </a:r>
            <a:r>
              <a:rPr lang="fr-FR" dirty="0" err="1"/>
              <a:t>storyset.com</a:t>
            </a:r>
            <a:r>
              <a:rPr lang="fr-FR" dirty="0"/>
              <a:t>/home"&gt;Home illustrations by </a:t>
            </a:r>
            <a:r>
              <a:rPr lang="fr-FR" dirty="0" err="1"/>
              <a:t>Storyset</a:t>
            </a:r>
            <a:r>
              <a:rPr lang="fr-FR" dirty="0"/>
              <a:t>&lt;/a&gt;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DAAE1-9549-0F43-AB09-B3BE6B29018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605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www.anact.fr</a:t>
            </a:r>
            <a:r>
              <a:rPr lang="fr-FR" dirty="0"/>
              <a:t>/pas-a-pas-</a:t>
            </a:r>
            <a:r>
              <a:rPr lang="fr-FR" dirty="0" err="1"/>
              <a:t>attractivite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DAAE1-9549-0F43-AB09-B3BE6B290182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1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08800" y="6400799"/>
            <a:ext cx="2133600" cy="365125"/>
          </a:xfrm>
        </p:spPr>
        <p:txBody>
          <a:bodyPr/>
          <a:lstStyle>
            <a:lvl1pPr>
              <a:defRPr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8494C08C-7400-4AE6-99B8-2854FF021B9E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06615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B76FDD-63A3-134E-7CB2-84833A03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1">
                <a:solidFill>
                  <a:srgbClr val="1D4E9E"/>
                </a:solidFill>
                <a:latin typeface="Century Gothic" panose="020B0502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79D4502-0817-4C1A-97FF-FC389FAEF3DF}" type="slidenum">
              <a:rPr kumimoji="1" lang="fr-FR" altLang="fr-FR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kumimoji="1" lang="fr-FR" altLang="fr-FR"/>
          </a:p>
        </p:txBody>
      </p:sp>
    </p:spTree>
    <p:extLst>
      <p:ext uri="{BB962C8B-B14F-4D97-AF65-F5344CB8AC3E}">
        <p14:creationId xmlns:p14="http://schemas.microsoft.com/office/powerpoint/2010/main" val="27457987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C9E9BBA-11B5-CC48-9BF8-8E2B52C5CF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1389"/>
            <a:ext cx="9140298" cy="685522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183045A-CC86-C543-8471-58C3478D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778" y="513767"/>
            <a:ext cx="5768245" cy="612669"/>
          </a:xfrm>
        </p:spPr>
        <p:txBody>
          <a:bodyPr>
            <a:normAutofit/>
          </a:bodyPr>
          <a:lstStyle>
            <a:lvl1pPr algn="r">
              <a:defRPr lang="fr-FR" sz="2400" b="1" i="0" kern="1200" baseline="0" dirty="0">
                <a:solidFill>
                  <a:schemeClr val="tx1"/>
                </a:solidFill>
                <a:latin typeface="Fieldwork 05 Geo Demibold" pitchFamily="2" charset="77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8A0DAB-BFA1-7A46-9CD3-E0D4459D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653146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348EFF-4F5A-5D4B-B01E-9162B623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5B38C-18ED-CF4A-B7D4-401105EBEA8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ED6875E-D0EC-5249-B4B1-D20D0A110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1" y="1638812"/>
            <a:ext cx="7786007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 baseline="0"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514350" indent="-171450">
              <a:buClr>
                <a:schemeClr val="bg2"/>
              </a:buClr>
              <a:buFontTx/>
              <a:buBlip>
                <a:blip r:embed="rId3"/>
              </a:buBlip>
              <a:defRPr baseline="0">
                <a:latin typeface="Marianne" panose="02000000000000000000" pitchFamily="2" charset="0"/>
              </a:defRPr>
            </a:lvl2pPr>
            <a:lvl3pPr marL="857250" indent="-171450">
              <a:buClr>
                <a:schemeClr val="bg2"/>
              </a:buClr>
              <a:buSzPct val="85000"/>
              <a:buFontTx/>
              <a:buBlip>
                <a:blip r:embed="rId4"/>
              </a:buBlip>
              <a:defRPr baseline="0">
                <a:latin typeface="Marianne" panose="02000000000000000000" pitchFamily="2" charset="0"/>
              </a:defRPr>
            </a:lvl3pPr>
            <a:lvl4pPr marL="1200150" indent="-171450">
              <a:buClr>
                <a:schemeClr val="bg2"/>
              </a:buClr>
              <a:buSzPct val="65000"/>
              <a:buFontTx/>
              <a:buBlip>
                <a:blip r:embed="rId5"/>
              </a:buBlip>
              <a:defRPr baseline="0">
                <a:latin typeface="Marianne" panose="02000000000000000000" pitchFamily="2" charset="0"/>
              </a:defRPr>
            </a:lvl4pPr>
            <a:lvl5pPr marL="1503760" indent="-132160">
              <a:buClr>
                <a:srgbClr val="00B0F0"/>
              </a:buClr>
              <a:buSzPct val="50000"/>
              <a:tabLst/>
              <a:defRPr>
                <a:latin typeface="Helvetica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81011A1-11D5-FE4B-B94E-7ED3F9610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7858" y="373626"/>
            <a:ext cx="867723" cy="30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0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C9E9BBA-11B5-CC48-9BF8-8E2B52C5CF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" y="-7472"/>
            <a:ext cx="9136599" cy="685522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183045A-CC86-C543-8471-58C3478D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466" y="450009"/>
            <a:ext cx="5671582" cy="731325"/>
          </a:xfrm>
        </p:spPr>
        <p:txBody>
          <a:bodyPr>
            <a:normAutofit/>
          </a:bodyPr>
          <a:lstStyle>
            <a:lvl1pPr algn="r">
              <a:defRPr sz="2400" b="1" i="0" baseline="0">
                <a:latin typeface="Fieldwork 05 Geo Demibold" pitchFamily="2" charset="77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8A0DAB-BFA1-7A46-9CD3-E0D4459D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653146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348EFF-4F5A-5D4B-B01E-9162B623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5B38C-18ED-CF4A-B7D4-401105EBEA8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ABCD029-7111-0248-B023-D743FD273B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7858" y="373626"/>
            <a:ext cx="867723" cy="309955"/>
          </a:xfrm>
          <a:prstGeom prst="rect">
            <a:avLst/>
          </a:prstGeom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CBA6F171-E4BF-4F40-9723-3DB23A0C176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651" y="1638812"/>
            <a:ext cx="7786007" cy="4351338"/>
          </a:xfrm>
        </p:spPr>
        <p:txBody>
          <a:bodyPr/>
          <a:lstStyle>
            <a:lvl1pPr marL="0" indent="0">
              <a:buFontTx/>
              <a:buNone/>
              <a:defRPr sz="1950" b="1" i="0" baseline="0"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514350" indent="-171450">
              <a:buClr>
                <a:schemeClr val="bg2"/>
              </a:buClr>
              <a:buFontTx/>
              <a:buBlip>
                <a:blip r:embed="rId4"/>
              </a:buBlip>
              <a:defRPr baseline="0">
                <a:latin typeface="Marianne" panose="02000000000000000000" pitchFamily="2" charset="0"/>
              </a:defRPr>
            </a:lvl2pPr>
            <a:lvl3pPr marL="857250" indent="-171450">
              <a:buClr>
                <a:schemeClr val="bg2"/>
              </a:buClr>
              <a:buSzPct val="85000"/>
              <a:buFontTx/>
              <a:buBlip>
                <a:blip r:embed="rId5"/>
              </a:buBlip>
              <a:defRPr baseline="0">
                <a:latin typeface="Marianne" panose="02000000000000000000" pitchFamily="2" charset="0"/>
              </a:defRPr>
            </a:lvl3pPr>
            <a:lvl4pPr marL="1200150" indent="-171450">
              <a:buClr>
                <a:schemeClr val="bg2"/>
              </a:buClr>
              <a:buSzPct val="65000"/>
              <a:buFontTx/>
              <a:buBlip>
                <a:blip r:embed="rId6"/>
              </a:buBlip>
              <a:defRPr baseline="0">
                <a:latin typeface="Marianne" panose="02000000000000000000" pitchFamily="2" charset="0"/>
              </a:defRPr>
            </a:lvl4pPr>
            <a:lvl5pPr marL="1503760" indent="-132160">
              <a:buClr>
                <a:srgbClr val="00B0F0"/>
              </a:buClr>
              <a:buSzPct val="50000"/>
              <a:tabLst/>
              <a:defRPr>
                <a:latin typeface="Helvetica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12793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avec légen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76E06D3-7ABA-094F-8EA3-239CB7D43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" y="3173"/>
            <a:ext cx="9135540" cy="68516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56EACB-8A09-8600-70A7-7206C8F8FD0E}"/>
              </a:ext>
            </a:extLst>
          </p:cNvPr>
          <p:cNvSpPr/>
          <p:nvPr userDrawn="1"/>
        </p:nvSpPr>
        <p:spPr>
          <a:xfrm>
            <a:off x="2165581" y="1103772"/>
            <a:ext cx="828575" cy="57542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D6F25F-B91A-5C4C-A2B8-B870CE8290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071" y="2503940"/>
            <a:ext cx="1762510" cy="1600200"/>
          </a:xfrm>
        </p:spPr>
        <p:txBody>
          <a:bodyPr anchor="b">
            <a:noAutofit/>
          </a:bodyPr>
          <a:lstStyle>
            <a:lvl1pPr algn="l">
              <a:defRPr sz="7125" b="1" i="0" baseline="0">
                <a:solidFill>
                  <a:schemeClr val="bg1"/>
                </a:solidFill>
                <a:latin typeface="Fieldwork 07 Geo Black" pitchFamily="2" charset="77"/>
              </a:defRPr>
            </a:lvl1pPr>
          </a:lstStyle>
          <a:p>
            <a:r>
              <a:rPr lang="fr-FR" dirty="0"/>
              <a:t>#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FF4550-4A17-9D42-BA6C-D476BADF49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2333" y="3868905"/>
            <a:ext cx="6547559" cy="21223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="0" i="0" baseline="0"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42863" indent="-33338">
              <a:buFontTx/>
              <a:buNone/>
              <a:tabLst/>
              <a:defRPr sz="1350" b="0" i="0" baseline="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marL="42863" indent="-33338">
              <a:buFontTx/>
              <a:buNone/>
              <a:tabLst/>
              <a:defRPr sz="1350" b="0" i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defRPr>
            </a:lvl3pPr>
            <a:lvl4pPr marL="42863" indent="-33338">
              <a:buFontTx/>
              <a:buNone/>
              <a:tabLst/>
              <a:defRPr sz="1350" b="0" i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defRPr>
            </a:lvl4pPr>
            <a:lvl5pPr marL="42863" marR="0" indent="-33338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2"/>
              </a:buClr>
              <a:buSzPct val="65000"/>
              <a:buFontTx/>
              <a:buNone/>
              <a:tabLst/>
              <a:defRPr sz="1350" b="0" i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Sous partie</a:t>
            </a:r>
          </a:p>
          <a:p>
            <a:pPr lvl="1"/>
            <a:r>
              <a:rPr lang="fr-FR" dirty="0"/>
              <a:t>	Sous niveau	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C55550-E194-8444-A874-784B4DB9CF7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396826" y="2854037"/>
            <a:ext cx="6516194" cy="101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25" b="1" i="0" baseline="0">
                <a:solidFill>
                  <a:schemeClr val="tx1"/>
                </a:solidFill>
                <a:latin typeface="Fieldwork 05 Geo Demibold" pitchFamily="2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D163DF-4138-B04D-BD0F-BEF0EC8C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2333" y="6378576"/>
            <a:ext cx="6022325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F5EE8D-B66E-3A43-9256-C08EA038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D9752-B152-9649-82B7-967DC379D64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E5A9E6A-A928-9743-8D7A-4AD4600B6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7858" y="373626"/>
            <a:ext cx="867723" cy="30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6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BC21DAE-829F-E542-820F-C74AAED4B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13134"/>
            <a:ext cx="9140298" cy="6855223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83B5564-B82B-CF43-BC4F-303F856B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9841" y="6356350"/>
            <a:ext cx="630555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B4D8B4-2670-6740-8E7D-AFCFEBBC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E5FF-97BF-9142-9D65-DE6941D22E4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22E0355-CAB4-E046-B5D1-9AF64249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845" y="503489"/>
            <a:ext cx="5770272" cy="644968"/>
          </a:xfrm>
        </p:spPr>
        <p:txBody>
          <a:bodyPr>
            <a:normAutofit/>
          </a:bodyPr>
          <a:lstStyle>
            <a:lvl1pPr algn="r">
              <a:defRPr sz="2400" b="1" i="0" baseline="0">
                <a:latin typeface="Fieldwork 05 Geo Demibold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C20A373-2A78-584C-A755-1D07F7E75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7858" y="373626"/>
            <a:ext cx="867723" cy="309955"/>
          </a:xfrm>
          <a:prstGeom prst="rect">
            <a:avLst/>
          </a:prstGeom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6535A81F-E808-E44F-8F0D-D5D16E65FA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638812"/>
            <a:ext cx="3781117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 baseline="0"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514350" indent="-171450">
              <a:buClr>
                <a:schemeClr val="bg2"/>
              </a:buClr>
              <a:buFontTx/>
              <a:buBlip>
                <a:blip r:embed="rId4"/>
              </a:buBlip>
              <a:defRPr baseline="0">
                <a:latin typeface="Marianne" panose="02000000000000000000" pitchFamily="2" charset="0"/>
              </a:defRPr>
            </a:lvl2pPr>
            <a:lvl3pPr marL="857250" indent="-171450">
              <a:buClr>
                <a:schemeClr val="bg2"/>
              </a:buClr>
              <a:buSzPct val="85000"/>
              <a:buFontTx/>
              <a:buBlip>
                <a:blip r:embed="rId5"/>
              </a:buBlip>
              <a:defRPr baseline="0">
                <a:latin typeface="Marianne" panose="02000000000000000000" pitchFamily="2" charset="0"/>
              </a:defRPr>
            </a:lvl3pPr>
            <a:lvl4pPr marL="1200150" indent="-171450">
              <a:buClr>
                <a:schemeClr val="bg2"/>
              </a:buClr>
              <a:buSzPct val="65000"/>
              <a:buFontTx/>
              <a:buBlip>
                <a:blip r:embed="rId6"/>
              </a:buBlip>
              <a:defRPr baseline="0">
                <a:latin typeface="Marianne" panose="02000000000000000000" pitchFamily="2" charset="0"/>
              </a:defRPr>
            </a:lvl4pPr>
            <a:lvl5pPr marL="1503760" indent="-132160">
              <a:buClr>
                <a:srgbClr val="00B0F0"/>
              </a:buClr>
              <a:buSzPct val="50000"/>
              <a:tabLst/>
              <a:defRPr>
                <a:latin typeface="Helvetica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E34B4F12-3E9E-874D-B932-DC2583E7740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01497" y="1638812"/>
            <a:ext cx="3773738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 baseline="0"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514350" indent="-171450">
              <a:buClr>
                <a:schemeClr val="bg2"/>
              </a:buClr>
              <a:buFontTx/>
              <a:buBlip>
                <a:blip r:embed="rId4"/>
              </a:buBlip>
              <a:defRPr baseline="0">
                <a:latin typeface="Marianne" panose="02000000000000000000" pitchFamily="2" charset="0"/>
              </a:defRPr>
            </a:lvl2pPr>
            <a:lvl3pPr marL="857250" indent="-171450">
              <a:buClr>
                <a:schemeClr val="bg2"/>
              </a:buClr>
              <a:buSzPct val="85000"/>
              <a:buFontTx/>
              <a:buBlip>
                <a:blip r:embed="rId5"/>
              </a:buBlip>
              <a:defRPr baseline="0">
                <a:latin typeface="Marianne" panose="02000000000000000000" pitchFamily="2" charset="0"/>
              </a:defRPr>
            </a:lvl3pPr>
            <a:lvl4pPr marL="1200150" indent="-171450">
              <a:buClr>
                <a:schemeClr val="bg2"/>
              </a:buClr>
              <a:buSzPct val="65000"/>
              <a:buFontTx/>
              <a:buBlip>
                <a:blip r:embed="rId6"/>
              </a:buBlip>
              <a:defRPr baseline="0">
                <a:latin typeface="Marianne" panose="02000000000000000000" pitchFamily="2" charset="0"/>
              </a:defRPr>
            </a:lvl4pPr>
            <a:lvl5pPr marL="1503760" indent="-132160">
              <a:buClr>
                <a:srgbClr val="00B0F0"/>
              </a:buClr>
              <a:buSzPct val="50000"/>
              <a:tabLst/>
              <a:defRPr>
                <a:latin typeface="Helvetica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09306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15614" y="274638"/>
            <a:ext cx="7215586" cy="83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fr-FR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fr-FR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79D4502-0817-4C1A-97FF-FC389FAEF3DF}" type="slidenum">
              <a:rPr kumimoji="1" lang="fr-FR" altLang="fr-FR"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kumimoji="1" lang="fr-FR" altLang="fr-FR">
              <a:latin typeface="Times New Roman" pitchFamily="18" charset="0"/>
            </a:endParaRPr>
          </a:p>
        </p:txBody>
      </p:sp>
      <p:sp>
        <p:nvSpPr>
          <p:cNvPr id="7" name="GabGood"/>
          <p:cNvSpPr>
            <a:spLocks noChangeArrowheads="1"/>
          </p:cNvSpPr>
          <p:nvPr userDrawn="1"/>
        </p:nvSpPr>
        <p:spPr bwMode="auto">
          <a:xfrm>
            <a:off x="-9144000" y="457200"/>
            <a:ext cx="914400" cy="457200"/>
          </a:xfrm>
          <a:prstGeom prst="cube">
            <a:avLst>
              <a:gd name="adj" fmla="val 25000"/>
            </a:avLst>
          </a:prstGeom>
          <a:solidFill>
            <a:srgbClr val="00E821"/>
          </a:solidFill>
          <a:ln>
            <a:noFill/>
          </a:ln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400">
              <a:solidFill>
                <a:prstClr val="black"/>
              </a:solidFill>
            </a:endParaRPr>
          </a:p>
        </p:txBody>
      </p:sp>
      <p:sp>
        <p:nvSpPr>
          <p:cNvPr id="8" name="GabBad"/>
          <p:cNvSpPr>
            <a:spLocks noChangeArrowheads="1"/>
          </p:cNvSpPr>
          <p:nvPr userDrawn="1"/>
        </p:nvSpPr>
        <p:spPr bwMode="auto">
          <a:xfrm>
            <a:off x="-9144000" y="1371600"/>
            <a:ext cx="914400" cy="457200"/>
          </a:xfrm>
          <a:prstGeom prst="cube">
            <a:avLst>
              <a:gd name="adj" fmla="val 25000"/>
            </a:avLst>
          </a:prstGeom>
          <a:solidFill>
            <a:srgbClr val="135EF3"/>
          </a:solidFill>
          <a:ln>
            <a:noFill/>
          </a:ln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400">
              <a:solidFill>
                <a:prstClr val="black"/>
              </a:solidFill>
            </a:endParaRPr>
          </a:p>
        </p:txBody>
      </p:sp>
      <p:sp>
        <p:nvSpPr>
          <p:cNvPr id="9" name="GabNul"/>
          <p:cNvSpPr>
            <a:spLocks noChangeArrowheads="1"/>
          </p:cNvSpPr>
          <p:nvPr userDrawn="1"/>
        </p:nvSpPr>
        <p:spPr bwMode="auto">
          <a:xfrm>
            <a:off x="-9144000" y="2286000"/>
            <a:ext cx="914400" cy="457200"/>
          </a:xfrm>
          <a:prstGeom prst="cube">
            <a:avLst>
              <a:gd name="adj" fmla="val 25000"/>
            </a:avLst>
          </a:prstGeom>
          <a:solidFill>
            <a:srgbClr val="FF8040"/>
          </a:solidFill>
          <a:ln>
            <a:noFill/>
          </a:ln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400">
              <a:solidFill>
                <a:prstClr val="black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289CF08-D6BF-959E-02DE-0BA690E21B2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" y="545334"/>
            <a:ext cx="280691" cy="294726"/>
          </a:xfrm>
          <a:prstGeom prst="rect">
            <a:avLst/>
          </a:prstGeom>
        </p:spPr>
      </p:pic>
      <p:sp>
        <p:nvSpPr>
          <p:cNvPr id="10" name="Parallélogramme 9">
            <a:extLst>
              <a:ext uri="{FF2B5EF4-FFF2-40B4-BE49-F238E27FC236}">
                <a16:creationId xmlns:a16="http://schemas.microsoft.com/office/drawing/2014/main" id="{91CD6AC5-83D8-C365-382B-1612914B1D5A}"/>
              </a:ext>
            </a:extLst>
          </p:cNvPr>
          <p:cNvSpPr/>
          <p:nvPr userDrawn="1"/>
        </p:nvSpPr>
        <p:spPr>
          <a:xfrm>
            <a:off x="2214061" y="6248396"/>
            <a:ext cx="7074372" cy="586330"/>
          </a:xfrm>
          <a:prstGeom prst="parallelogram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fr-FR" sz="3200">
              <a:solidFill>
                <a:prstClr val="white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BDD0BCE-549E-E91A-38FB-268F8247AF0D}"/>
              </a:ext>
            </a:extLst>
          </p:cNvPr>
          <p:cNvSpPr txBox="1"/>
          <p:nvPr userDrawn="1"/>
        </p:nvSpPr>
        <p:spPr>
          <a:xfrm>
            <a:off x="2250156" y="6380169"/>
            <a:ext cx="680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r-FR" dirty="0">
                <a:solidFill>
                  <a:prstClr val="white"/>
                </a:solidFill>
                <a:latin typeface="ScalaSans" pitchFamily="50" charset="0"/>
              </a:rPr>
              <a:t>Webinaire de la CNAPE – ANACT - Pas-à-Pas</a:t>
            </a:r>
          </a:p>
        </p:txBody>
      </p:sp>
      <p:pic>
        <p:nvPicPr>
          <p:cNvPr id="12" name="Picture 3" descr="\\Serveur\Fichiers communs\COMMUNICATION ET PUBLICATIONS\_OUTILS DE COM CNAPE\Identité visuelle\Logo CNAPE\logo-cnape-couleur.png">
            <a:extLst>
              <a:ext uri="{FF2B5EF4-FFF2-40B4-BE49-F238E27FC236}">
                <a16:creationId xmlns:a16="http://schemas.microsoft.com/office/drawing/2014/main" id="{3B582F1D-86E8-5829-8EB2-7984F830FF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86" y="6292825"/>
            <a:ext cx="1306259" cy="4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31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8" r:id="rId5"/>
    <p:sldLayoutId id="2147483679" r:id="rId6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fr-FR" altLang="fr-FR" sz="2500" b="1" kern="1200" dirty="0">
          <a:solidFill>
            <a:schemeClr val="accent5"/>
          </a:solidFill>
          <a:latin typeface="Century Gothic" panose="020B0502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5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accent5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accent5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accent5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accent5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anact.sphinxonline.net/SurveyServer/s/anact/PAS_A_PAS_ATTRACTIVITE/questionnaire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jpe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jpe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50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49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49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DDFB0D9-0103-4AE7-9B46-A789B235EC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52"/>
            <a:ext cx="8340132" cy="6853424"/>
          </a:xfrm>
          <a:prstGeom prst="rect">
            <a:avLst/>
          </a:prstGeom>
        </p:spPr>
      </p:pic>
      <p:pic>
        <p:nvPicPr>
          <p:cNvPr id="9" name="Picture 3" descr="\\Serveur\Fichiers communs\COMMUNICATION ET PUBLICATIONS\_OUTILS DE COM CNAPE\Identité visuelle\Logo CNAPE\logo-cnape-couleur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6198" y="5938576"/>
            <a:ext cx="1653117" cy="62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arallélogramme 9"/>
          <p:cNvSpPr/>
          <p:nvPr/>
        </p:nvSpPr>
        <p:spPr>
          <a:xfrm>
            <a:off x="4350936" y="9152"/>
            <a:ext cx="4793064" cy="6853424"/>
          </a:xfrm>
          <a:prstGeom prst="parallelogram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fr-FR" sz="32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71380" y="0"/>
            <a:ext cx="2072620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212773" y="2635677"/>
            <a:ext cx="3801534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75000"/>
              </a:lnSpc>
              <a:spcBef>
                <a:spcPct val="0"/>
              </a:spcBef>
            </a:pPr>
            <a:r>
              <a:rPr kumimoji="1" lang="fr-FR" sz="2500" i="1" dirty="0">
                <a:solidFill>
                  <a:schemeClr val="bg1"/>
                </a:solidFill>
                <a:latin typeface="ScalaSans" pitchFamily="50" charset="0"/>
              </a:rPr>
              <a:t>Webinaire de la CNAPE</a:t>
            </a:r>
            <a:br>
              <a:rPr kumimoji="1" lang="fr-FR" sz="2500" i="1" dirty="0">
                <a:solidFill>
                  <a:schemeClr val="bg1"/>
                </a:solidFill>
                <a:latin typeface="ScalaSans" pitchFamily="50" charset="0"/>
              </a:rPr>
            </a:br>
            <a:endParaRPr kumimoji="1" lang="fr-FR" sz="2500" i="1" dirty="0">
              <a:solidFill>
                <a:schemeClr val="bg1"/>
              </a:solidFill>
              <a:latin typeface="ScalaSans" pitchFamily="50" charset="0"/>
            </a:endParaRPr>
          </a:p>
          <a:p>
            <a:pPr eaLnBrk="0" fontAlgn="base" hangingPunct="0">
              <a:lnSpc>
                <a:spcPct val="75000"/>
              </a:lnSpc>
              <a:spcBef>
                <a:spcPct val="0"/>
              </a:spcBef>
            </a:pPr>
            <a:r>
              <a:rPr kumimoji="1" lang="fr-FR" sz="4000" b="1" dirty="0">
                <a:solidFill>
                  <a:schemeClr val="bg1"/>
                </a:solidFill>
                <a:latin typeface="ScalaSans" pitchFamily="50" charset="0"/>
              </a:rPr>
              <a:t>PAS A PAS</a:t>
            </a:r>
          </a:p>
          <a:p>
            <a:pPr marL="357188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fr-FR" sz="1500" b="1" dirty="0">
              <a:solidFill>
                <a:prstClr val="white">
                  <a:lumMod val="50000"/>
                </a:prstClr>
              </a:solidFill>
              <a:latin typeface="ScalaSans" pitchFamily="50" charset="0"/>
            </a:endParaRPr>
          </a:p>
          <a:p>
            <a:pPr marL="3571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r-FR" b="1" dirty="0">
                <a:solidFill>
                  <a:prstClr val="white">
                    <a:lumMod val="50000"/>
                  </a:prstClr>
                </a:solidFill>
                <a:latin typeface="ScalaSans" pitchFamily="50" charset="0"/>
              </a:rPr>
              <a:t>Anact</a:t>
            </a:r>
            <a:endParaRPr kumimoji="1" lang="fr-FR" sz="1500" b="1" dirty="0">
              <a:solidFill>
                <a:prstClr val="white">
                  <a:lumMod val="50000"/>
                </a:prstClr>
              </a:solidFill>
              <a:latin typeface="ScalaSans" pitchFamily="50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r-FR" sz="2500" dirty="0">
                <a:solidFill>
                  <a:srgbClr val="F18A26"/>
                </a:solidFill>
                <a:latin typeface="Century Gothic" pitchFamily="34" charset="0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fr-FR" sz="2500" dirty="0">
              <a:solidFill>
                <a:srgbClr val="F18A26"/>
              </a:solidFill>
              <a:latin typeface="Century Gothic" pitchFamily="34" charset="0"/>
            </a:endParaRPr>
          </a:p>
        </p:txBody>
      </p:sp>
      <p:sp>
        <p:nvSpPr>
          <p:cNvPr id="4" name="Triangle isocèle 3"/>
          <p:cNvSpPr/>
          <p:nvPr/>
        </p:nvSpPr>
        <p:spPr>
          <a:xfrm>
            <a:off x="5407911" y="4024017"/>
            <a:ext cx="138568" cy="136295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B2AAFE2-E49E-BCAD-8912-F5FF44CB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C08C-7400-4AE6-99B8-2854FF021B9E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09142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C72CAB7F-FC95-3253-C922-65C98DB4A16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7353" y="1288776"/>
            <a:ext cx="3449294" cy="344929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A5D17-0430-2610-1E47-29162FF7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 programme : trois niveaux d’action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9650A2-CCF0-1B23-3AA4-4074AB10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B38C-18ED-CF4A-B7D4-401105EBEA8B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A6E15D3-178C-19EA-CB06-BAC06D09F563}"/>
              </a:ext>
            </a:extLst>
          </p:cNvPr>
          <p:cNvSpPr/>
          <p:nvPr/>
        </p:nvSpPr>
        <p:spPr>
          <a:xfrm>
            <a:off x="518215" y="2698552"/>
            <a:ext cx="2589702" cy="216455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niveau des établissements</a:t>
            </a:r>
          </a:p>
          <a:p>
            <a:pPr algn="ctr"/>
            <a:r>
              <a:rPr lang="fr-FR" sz="16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dispositif adapté pour améliorer progressivement le recrutement et la fidélisation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88D953C-1364-02C4-A55C-4215527C5E39}"/>
              </a:ext>
            </a:extLst>
          </p:cNvPr>
          <p:cNvSpPr/>
          <p:nvPr/>
        </p:nvSpPr>
        <p:spPr>
          <a:xfrm>
            <a:off x="3147766" y="4332678"/>
            <a:ext cx="2589702" cy="16627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établissements : </a:t>
            </a:r>
            <a:r>
              <a:rPr lang="fr-FR" sz="16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dynamique d’échanges de pratiques 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E1E25D4-C91F-0B59-4324-A9AF217B5175}"/>
              </a:ext>
            </a:extLst>
          </p:cNvPr>
          <p:cNvSpPr/>
          <p:nvPr/>
        </p:nvSpPr>
        <p:spPr>
          <a:xfrm>
            <a:off x="5879189" y="2698552"/>
            <a:ext cx="2589702" cy="216455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acteurs de l’écosystème pour impliquer les acteurs clés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B6FFC-3D3C-AEA7-7A33-CA67D2D4A5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011" y="4738070"/>
            <a:ext cx="1662729" cy="166272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DF8E6E6-5DC2-D0EE-0C5A-24313C2543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889" y="1542678"/>
            <a:ext cx="1762475" cy="17624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04C038-7216-8352-D805-DEA59847CC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415" y="1776801"/>
            <a:ext cx="1300370" cy="13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91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6FF2DD3-5796-A93A-350D-47645BFF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Animer l’écosystème local et national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FA3DE55-4414-DBAA-64CC-70A7D535F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048"/>
            <a:ext cx="8585200" cy="5472751"/>
          </a:xfrm>
        </p:spPr>
        <p:txBody>
          <a:bodyPr>
            <a:noAutofit/>
          </a:bodyPr>
          <a:lstStyle/>
          <a:p>
            <a:pPr lvl="0"/>
            <a:r>
              <a:rPr lang="fr-FR" sz="1800" dirty="0"/>
              <a:t>Pour permettre la prise en compte efficace des problématiques locales, sectorielles, de conditions de travail et d’emploi : </a:t>
            </a:r>
          </a:p>
          <a:p>
            <a:pPr marL="257175" indent="-257175">
              <a:buFont typeface="Symbol" pitchFamily="2" charset="2"/>
              <a:buChar char=""/>
            </a:pPr>
            <a:r>
              <a:rPr lang="fr-FR" sz="1800" dirty="0"/>
              <a:t>Coordonner à l’échelle nationale, régionale et départementale des groupes d’ acteurs disposant des leviers nécessaires pour éclairer la décision et faciliter des actions concertées.</a:t>
            </a:r>
          </a:p>
          <a:p>
            <a:pPr marL="257175" indent="-257175">
              <a:buFont typeface="Symbol" pitchFamily="2" charset="2"/>
              <a:buChar char=""/>
            </a:pPr>
            <a:r>
              <a:rPr lang="fr-FR" sz="1800" dirty="0"/>
              <a:t>Collecter des retours de terrain issus des expérimentations avec les établissements pour faciliter des coopérations et </a:t>
            </a:r>
            <a:r>
              <a:rPr lang="fr-FR" sz="1800" dirty="0" err="1"/>
              <a:t>co-construire</a:t>
            </a:r>
            <a:r>
              <a:rPr lang="fr-FR" sz="1800" dirty="0"/>
              <a:t> des actions expérimentables </a:t>
            </a:r>
          </a:p>
          <a:p>
            <a:pPr marL="257175" indent="-257175">
              <a:buFont typeface="Symbol" pitchFamily="2" charset="2"/>
              <a:buChar char=""/>
            </a:pPr>
            <a:r>
              <a:rPr lang="fr-FR" sz="1800" dirty="0"/>
              <a:t>Impliquer les acteurs clés : par exemple les comités régionaux et départementaux pourraient se réunir régulièrement (3 fois/an) avec des acteurs du secteur (Observatoire départemental de la Protection de l’Enfance), et d’autres partenaires régionaux comme France Travail, Carsat, </a:t>
            </a:r>
            <a:r>
              <a:rPr lang="fr-FR" sz="1800" dirty="0" err="1"/>
              <a:t>Dreets</a:t>
            </a:r>
            <a:r>
              <a:rPr lang="fr-FR" sz="1800" dirty="0"/>
              <a:t> et </a:t>
            </a:r>
            <a:r>
              <a:rPr lang="fr-FR" sz="1800" dirty="0" err="1"/>
              <a:t>Opco</a:t>
            </a:r>
            <a:r>
              <a:rPr lang="fr-FR" sz="1800" dirty="0"/>
              <a:t>. </a:t>
            </a:r>
          </a:p>
          <a:p>
            <a:pPr marL="257175" indent="-257175">
              <a:buFont typeface="Symbol" pitchFamily="2" charset="2"/>
              <a:buChar char=""/>
            </a:pPr>
            <a:r>
              <a:rPr lang="fr-FR" sz="1800" dirty="0"/>
              <a:t>Capitaliser sur les expériences et les bonnes pratiques, produire de la connaissance et créer des ressources et des outils diffusables au plus grand nombre.</a:t>
            </a:r>
          </a:p>
          <a:p>
            <a:pPr marL="257175" indent="-257175">
              <a:buFont typeface="Symbol" pitchFamily="2" charset="2"/>
              <a:buChar char=""/>
            </a:pPr>
            <a:r>
              <a:rPr lang="fr-FR" sz="1800" dirty="0"/>
              <a:t>Insuffler sur les territoires des espaces de discussion sur les liens entre conditions d’emploi et conditions de travail 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52B19D-4EA3-5B4D-0851-B44EE93A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752-B152-9649-82B7-967DC379D64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99486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élogramme 7"/>
          <p:cNvSpPr/>
          <p:nvPr/>
        </p:nvSpPr>
        <p:spPr>
          <a:xfrm>
            <a:off x="2214061" y="6248396"/>
            <a:ext cx="7074372" cy="586330"/>
          </a:xfrm>
          <a:prstGeom prst="parallelogram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fr-FR" sz="320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50156" y="6380169"/>
            <a:ext cx="680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r-FR" dirty="0">
                <a:solidFill>
                  <a:prstClr val="white"/>
                </a:solidFill>
                <a:latin typeface="ScalaSans" pitchFamily="50" charset="0"/>
              </a:rPr>
              <a:t>Webinaire de la CNAPE – ANACT - Pas-à-Pas</a:t>
            </a:r>
          </a:p>
        </p:txBody>
      </p:sp>
      <p:pic>
        <p:nvPicPr>
          <p:cNvPr id="10" name="Picture 3" descr="\\Serveur\Fichiers communs\COMMUNICATION ET PUBLICATIONS\_OUTILS DE COM CNAPE\Identité visuelle\Logo CNAPE\logo-cnape-couleu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86" y="6292825"/>
            <a:ext cx="1306259" cy="4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rchemin horizontal 1">
            <a:extLst>
              <a:ext uri="{FF2B5EF4-FFF2-40B4-BE49-F238E27FC236}">
                <a16:creationId xmlns:a16="http://schemas.microsoft.com/office/drawing/2014/main" id="{86C74511-94FF-DBB5-76A7-E872CAE4A63E}"/>
              </a:ext>
            </a:extLst>
          </p:cNvPr>
          <p:cNvSpPr/>
          <p:nvPr/>
        </p:nvSpPr>
        <p:spPr>
          <a:xfrm>
            <a:off x="300284" y="2403960"/>
            <a:ext cx="8620596" cy="1750713"/>
          </a:xfrm>
          <a:prstGeom prst="horizontalScroll">
            <a:avLst/>
          </a:prstGeom>
          <a:solidFill>
            <a:srgbClr val="1D4E9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kern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Partager une vision d’un département</a:t>
            </a:r>
            <a:endParaRPr lang="fr-FR" sz="4400" kern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0CD9F75-1E5C-3D8F-C0D1-8264756B2C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664" y="108499"/>
            <a:ext cx="2573947" cy="2573947"/>
          </a:xfrm>
          <a:prstGeom prst="rect">
            <a:avLst/>
          </a:prstGeom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6BEC578-E9E0-271F-96A2-C7BA2310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C08C-7400-4AE6-99B8-2854FF021B9E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74618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F480FC7D-4741-7C5E-BA76-B79144E5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 on partageait…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DD499768-BEFA-CF83-B9A3-ED19B1CB1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" y="1368188"/>
            <a:ext cx="4525963" cy="4525963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A9DF9E-B652-5ACD-6075-B8F9212F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B38C-18ED-CF4A-B7D4-401105EBEA8B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A501594C-9A29-A84F-7ADF-9417D737A0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83162" y="2815704"/>
            <a:ext cx="3851275" cy="2406650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D4E9E"/>
                </a:solidFill>
                <a:effectLst/>
              </a:rPr>
              <a:t>Vous avez une question, posez-la dans le chat </a:t>
            </a:r>
          </a:p>
          <a:p>
            <a:pPr marL="0" indent="0">
              <a:buNone/>
            </a:pPr>
            <a:endParaRPr lang="fr-FR" b="1" dirty="0">
              <a:solidFill>
                <a:srgbClr val="1D4E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2193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5061940-146E-65F0-E765-9F5DE349F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546" y="3755043"/>
            <a:ext cx="2136920" cy="2245707"/>
          </a:xfrm>
          <a:prstGeom prst="rect">
            <a:avLst/>
          </a:prstGeom>
        </p:spPr>
      </p:pic>
      <p:sp>
        <p:nvSpPr>
          <p:cNvPr id="15" name="Bulle ronde 14">
            <a:extLst>
              <a:ext uri="{FF2B5EF4-FFF2-40B4-BE49-F238E27FC236}">
                <a16:creationId xmlns:a16="http://schemas.microsoft.com/office/drawing/2014/main" id="{4C19B2C6-FBE9-56BE-E479-97C7531FACB6}"/>
              </a:ext>
            </a:extLst>
          </p:cNvPr>
          <p:cNvSpPr/>
          <p:nvPr/>
        </p:nvSpPr>
        <p:spPr>
          <a:xfrm>
            <a:off x="5813401" y="1982979"/>
            <a:ext cx="2460981" cy="2093119"/>
          </a:xfrm>
          <a:prstGeom prst="wedgeEllipseCallout">
            <a:avLst>
              <a:gd name="adj1" fmla="val -93570"/>
              <a:gd name="adj2" fmla="val 6003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bg1"/>
                </a:solidFill>
                <a:latin typeface="Marianne" panose="02000000000000000000" pitchFamily="2" charset="0"/>
              </a:rPr>
              <a:t>Peut-on être accompagné ? Pour y voir plus clair ? Pour identifier des actions adaptées ? </a:t>
            </a:r>
            <a:r>
              <a:rPr lang="fr-FR" sz="1350" dirty="0">
                <a:solidFill>
                  <a:schemeClr val="bg1"/>
                </a:solidFill>
                <a:latin typeface="Marianne" panose="02000000000000000000" pitchFamily="2" charset="0"/>
              </a:rPr>
              <a:t> Pour les tester ?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EF7AE8-96C3-E60E-7CFF-DE7451567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4" y="274638"/>
            <a:ext cx="7516322" cy="832802"/>
          </a:xfrm>
        </p:spPr>
        <p:txBody>
          <a:bodyPr>
            <a:normAutofit fontScale="90000"/>
          </a:bodyPr>
          <a:lstStyle/>
          <a:p>
            <a:r>
              <a:rPr lang="fr-FR" dirty="0"/>
              <a:t>Et si je souhaite agir au niveau de l’établissement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614484-A2BC-EBE9-1E6D-1545C60F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B38C-18ED-CF4A-B7D4-401105EBEA8B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Bulle ronde 4">
            <a:extLst>
              <a:ext uri="{FF2B5EF4-FFF2-40B4-BE49-F238E27FC236}">
                <a16:creationId xmlns:a16="http://schemas.microsoft.com/office/drawing/2014/main" id="{0E6845D5-C332-9168-E4B2-DFB4B2941E4B}"/>
              </a:ext>
            </a:extLst>
          </p:cNvPr>
          <p:cNvSpPr/>
          <p:nvPr/>
        </p:nvSpPr>
        <p:spPr>
          <a:xfrm>
            <a:off x="407980" y="2185025"/>
            <a:ext cx="1914525" cy="1159809"/>
          </a:xfrm>
          <a:prstGeom prst="wedgeEllipseCallout">
            <a:avLst>
              <a:gd name="adj1" fmla="val 39278"/>
              <a:gd name="adj2" fmla="val 7084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bg1"/>
                </a:solidFill>
                <a:latin typeface="Marianne" panose="02000000000000000000" pitchFamily="2" charset="0"/>
              </a:rPr>
              <a:t>Par où commencer ? </a:t>
            </a:r>
          </a:p>
        </p:txBody>
      </p:sp>
      <p:sp>
        <p:nvSpPr>
          <p:cNvPr id="6" name="Bulle ronde 5">
            <a:extLst>
              <a:ext uri="{FF2B5EF4-FFF2-40B4-BE49-F238E27FC236}">
                <a16:creationId xmlns:a16="http://schemas.microsoft.com/office/drawing/2014/main" id="{9F1ACC18-AC21-714B-1605-D44CB48DF57E}"/>
              </a:ext>
            </a:extLst>
          </p:cNvPr>
          <p:cNvSpPr/>
          <p:nvPr/>
        </p:nvSpPr>
        <p:spPr>
          <a:xfrm>
            <a:off x="197910" y="3596494"/>
            <a:ext cx="2377021" cy="1798543"/>
          </a:xfrm>
          <a:prstGeom prst="wedgeEllipseCallout">
            <a:avLst>
              <a:gd name="adj1" fmla="val 50172"/>
              <a:gd name="adj2" fmla="val 3306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>
                <a:solidFill>
                  <a:schemeClr val="bg1"/>
                </a:solidFill>
                <a:latin typeface="Marianne" panose="02000000000000000000" pitchFamily="2" charset="0"/>
              </a:rPr>
              <a:t>Quelle entraide possible entre établissements d’un même territoire ?</a:t>
            </a:r>
          </a:p>
        </p:txBody>
      </p:sp>
      <p:sp>
        <p:nvSpPr>
          <p:cNvPr id="7" name="Bulle ronde 6">
            <a:extLst>
              <a:ext uri="{FF2B5EF4-FFF2-40B4-BE49-F238E27FC236}">
                <a16:creationId xmlns:a16="http://schemas.microsoft.com/office/drawing/2014/main" id="{D5DD88E5-9C84-58B6-8458-6D2D7138BD3F}"/>
              </a:ext>
            </a:extLst>
          </p:cNvPr>
          <p:cNvSpPr/>
          <p:nvPr/>
        </p:nvSpPr>
        <p:spPr>
          <a:xfrm>
            <a:off x="2157412" y="1462964"/>
            <a:ext cx="2414588" cy="2157814"/>
          </a:xfrm>
          <a:prstGeom prst="wedgeEllipseCallout">
            <a:avLst>
              <a:gd name="adj1" fmla="val 553"/>
              <a:gd name="adj2" fmla="val 606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latin typeface="Marianne" panose="02000000000000000000" pitchFamily="2" charset="0"/>
              </a:rPr>
              <a:t>Comment on fait quand l’urgence, c’est d’abord de chercher deux éducateurs pour demain ? </a:t>
            </a:r>
          </a:p>
        </p:txBody>
      </p:sp>
      <p:sp>
        <p:nvSpPr>
          <p:cNvPr id="8" name="Bulle ronde 7">
            <a:extLst>
              <a:ext uri="{FF2B5EF4-FFF2-40B4-BE49-F238E27FC236}">
                <a16:creationId xmlns:a16="http://schemas.microsoft.com/office/drawing/2014/main" id="{E1DD632F-C4E8-F4EE-2A79-B92C6663DE06}"/>
              </a:ext>
            </a:extLst>
          </p:cNvPr>
          <p:cNvSpPr/>
          <p:nvPr/>
        </p:nvSpPr>
        <p:spPr>
          <a:xfrm>
            <a:off x="5349995" y="3755044"/>
            <a:ext cx="2600326" cy="2193707"/>
          </a:xfrm>
          <a:prstGeom prst="wedgeEllipseCallout">
            <a:avLst>
              <a:gd name="adj1" fmla="val -68616"/>
              <a:gd name="adj2" fmla="val 209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latin typeface="Marianne" panose="02000000000000000000" pitchFamily="2" charset="0"/>
              </a:rPr>
              <a:t>Comment identifier rapidement des premières mesures efficaces pour sortir de l’impuissance face au turnover ?</a:t>
            </a:r>
          </a:p>
        </p:txBody>
      </p:sp>
      <p:sp>
        <p:nvSpPr>
          <p:cNvPr id="14" name="Bulle ronde 13">
            <a:extLst>
              <a:ext uri="{FF2B5EF4-FFF2-40B4-BE49-F238E27FC236}">
                <a16:creationId xmlns:a16="http://schemas.microsoft.com/office/drawing/2014/main" id="{A11EFD92-CA83-7F05-8D16-AE60BBE46215}"/>
              </a:ext>
            </a:extLst>
          </p:cNvPr>
          <p:cNvSpPr/>
          <p:nvPr/>
        </p:nvSpPr>
        <p:spPr>
          <a:xfrm>
            <a:off x="4489454" y="1642404"/>
            <a:ext cx="1914525" cy="1721644"/>
          </a:xfrm>
          <a:prstGeom prst="wedgeEllipseCallout">
            <a:avLst>
              <a:gd name="adj1" fmla="val -61711"/>
              <a:gd name="adj2" fmla="val 746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latin typeface="Marianne" panose="02000000000000000000" pitchFamily="2" charset="0"/>
              </a:rPr>
              <a:t>On a déjà des pratiques qui fonctionnent, on ne veut pas tout réinventer !</a:t>
            </a:r>
          </a:p>
        </p:txBody>
      </p:sp>
    </p:spTree>
    <p:extLst>
      <p:ext uri="{BB962C8B-B14F-4D97-AF65-F5344CB8AC3E}">
        <p14:creationId xmlns:p14="http://schemas.microsoft.com/office/powerpoint/2010/main" val="67168217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C72CAB7F-FC95-3253-C922-65C98DB4A16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7353" y="1288776"/>
            <a:ext cx="3449294" cy="344929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A5D17-0430-2610-1E47-29162FF7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 programme : trois niveaux d’action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9650A2-CCF0-1B23-3AA4-4074AB10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B38C-18ED-CF4A-B7D4-401105EBEA8B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A6E15D3-178C-19EA-CB06-BAC06D09F563}"/>
              </a:ext>
            </a:extLst>
          </p:cNvPr>
          <p:cNvSpPr/>
          <p:nvPr/>
        </p:nvSpPr>
        <p:spPr>
          <a:xfrm>
            <a:off x="518215" y="2698552"/>
            <a:ext cx="2589702" cy="216455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niveau des établissements</a:t>
            </a:r>
          </a:p>
          <a:p>
            <a:pPr algn="ctr"/>
            <a:r>
              <a:rPr lang="fr-FR" sz="16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dispositif adapté pour améliorer progressivement le recrutement et la fidélisation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88D953C-1364-02C4-A55C-4215527C5E39}"/>
              </a:ext>
            </a:extLst>
          </p:cNvPr>
          <p:cNvSpPr/>
          <p:nvPr/>
        </p:nvSpPr>
        <p:spPr>
          <a:xfrm>
            <a:off x="3147766" y="4332678"/>
            <a:ext cx="2589702" cy="16627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établissements : </a:t>
            </a:r>
            <a:r>
              <a:rPr lang="fr-FR" sz="16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dynamique d’échanges de pratiques 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E1E25D4-C91F-0B59-4324-A9AF217B5175}"/>
              </a:ext>
            </a:extLst>
          </p:cNvPr>
          <p:cNvSpPr/>
          <p:nvPr/>
        </p:nvSpPr>
        <p:spPr>
          <a:xfrm>
            <a:off x="5879189" y="2698552"/>
            <a:ext cx="2589702" cy="21645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acteurs de l’écosystème pour impliquer les acteurs clés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B6FFC-3D3C-AEA7-7A33-CA67D2D4A5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011" y="4738070"/>
            <a:ext cx="1662729" cy="166272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DF8E6E6-5DC2-D0EE-0C5A-24313C2543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889" y="1542678"/>
            <a:ext cx="1762475" cy="17624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04C038-7216-8352-D805-DEA59847CC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415" y="1776801"/>
            <a:ext cx="1300370" cy="13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806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73F81F4-D24B-0F18-5192-353A6BD080D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313656" y="3902373"/>
            <a:ext cx="6516687" cy="1200150"/>
          </a:xfrm>
        </p:spPr>
        <p:txBody>
          <a:bodyPr/>
          <a:lstStyle/>
          <a:p>
            <a:r>
              <a:rPr lang="fr-FR" dirty="0"/>
              <a:t>le programme proposé </a:t>
            </a:r>
            <a:br>
              <a:rPr lang="fr-FR" dirty="0"/>
            </a:br>
            <a:r>
              <a:rPr lang="fr-FR" dirty="0"/>
              <a:t>aux établissements de </a:t>
            </a:r>
            <a:br>
              <a:rPr lang="fr-FR" dirty="0"/>
            </a:br>
            <a:r>
              <a:rPr lang="fr-FR" dirty="0"/>
              <a:t>la Protection de l’enfance </a:t>
            </a:r>
            <a:br>
              <a:rPr lang="fr-FR" dirty="0"/>
            </a:br>
            <a:r>
              <a:rPr lang="fr-FR" dirty="0"/>
              <a:t>pour mieux recruter et fidéliser </a:t>
            </a:r>
            <a:br>
              <a:rPr lang="fr-FR" dirty="0"/>
            </a:b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3583CA-F0D9-82BE-B708-DD627D679B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1" t="5563" r="65481" b="87578"/>
          <a:stretch/>
        </p:blipFill>
        <p:spPr>
          <a:xfrm>
            <a:off x="469208" y="2754525"/>
            <a:ext cx="6321952" cy="9195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F6489CF-F99B-C783-94F0-784CC4812B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225" y="2754524"/>
            <a:ext cx="5063867" cy="32655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10C528E-06CD-EC83-02A9-6166EAC434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411" b="15650"/>
          <a:stretch/>
        </p:blipFill>
        <p:spPr>
          <a:xfrm flipH="1">
            <a:off x="6597202" y="839948"/>
            <a:ext cx="2566116" cy="2834098"/>
          </a:xfrm>
          <a:prstGeom prst="rect">
            <a:avLst/>
          </a:prstGeom>
        </p:spPr>
      </p:pic>
      <p:sp>
        <p:nvSpPr>
          <p:cNvPr id="3" name="Parallélogramme 2">
            <a:extLst>
              <a:ext uri="{FF2B5EF4-FFF2-40B4-BE49-F238E27FC236}">
                <a16:creationId xmlns:a16="http://schemas.microsoft.com/office/drawing/2014/main" id="{8964676A-F192-1AB5-A745-78E0EE0D3BE3}"/>
              </a:ext>
            </a:extLst>
          </p:cNvPr>
          <p:cNvSpPr/>
          <p:nvPr/>
        </p:nvSpPr>
        <p:spPr>
          <a:xfrm>
            <a:off x="2214061" y="6248396"/>
            <a:ext cx="7074372" cy="586330"/>
          </a:xfrm>
          <a:prstGeom prst="parallelogram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fr-FR" sz="3200">
              <a:solidFill>
                <a:prstClr val="white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471CE2-47F5-3265-BC41-50F2AA6F6D0B}"/>
              </a:ext>
            </a:extLst>
          </p:cNvPr>
          <p:cNvSpPr txBox="1"/>
          <p:nvPr/>
        </p:nvSpPr>
        <p:spPr>
          <a:xfrm>
            <a:off x="2250156" y="6380169"/>
            <a:ext cx="680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r-FR" dirty="0">
                <a:solidFill>
                  <a:prstClr val="white"/>
                </a:solidFill>
                <a:latin typeface="ScalaSans" pitchFamily="50" charset="0"/>
              </a:rPr>
              <a:t>Webinaire de la CNAPE – ANACT - Pas-à-Pas</a:t>
            </a:r>
          </a:p>
        </p:txBody>
      </p:sp>
      <p:pic>
        <p:nvPicPr>
          <p:cNvPr id="8" name="Picture 3" descr="\\Serveur\Fichiers communs\COMMUNICATION ET PUBLICATIONS\_OUTILS DE COM CNAPE\Identité visuelle\Logo CNAPE\logo-cnape-couleur.png">
            <a:extLst>
              <a:ext uri="{FF2B5EF4-FFF2-40B4-BE49-F238E27FC236}">
                <a16:creationId xmlns:a16="http://schemas.microsoft.com/office/drawing/2014/main" id="{8853B3BD-B14F-2B28-4FC3-116BDBC87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86" y="6292825"/>
            <a:ext cx="1306259" cy="4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59580FC-DC8E-5F1E-BD9C-31A28AB7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79D4502-0817-4C1A-97FF-FC389FAEF3DF}" type="slidenum">
              <a:rPr kumimoji="1" lang="fr-FR" altLang="fr-FR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kumimoji="1" lang="fr-FR" altLang="fr-FR"/>
          </a:p>
        </p:txBody>
      </p:sp>
    </p:spTree>
    <p:extLst>
      <p:ext uri="{BB962C8B-B14F-4D97-AF65-F5344CB8AC3E}">
        <p14:creationId xmlns:p14="http://schemas.microsoft.com/office/powerpoint/2010/main" val="22247036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E839AF25-7A74-C78C-6F23-F8E201143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 quoi consiste Pas-à-pas </a:t>
            </a:r>
            <a:br>
              <a:rPr lang="fr-FR" dirty="0"/>
            </a:br>
            <a:r>
              <a:rPr lang="fr-FR" dirty="0"/>
              <a:t>Protection de l’enfance ? 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F260E20B-7B73-C926-4483-595BE2912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</a:pPr>
            <a:r>
              <a:rPr lang="fr-FR" sz="2000" dirty="0"/>
              <a:t>Un dispositif d’accompagnement de l’</a:t>
            </a:r>
            <a:r>
              <a:rPr lang="fr-FR" sz="2000" dirty="0" err="1"/>
              <a:t>Anact</a:t>
            </a:r>
            <a:r>
              <a:rPr lang="fr-FR" sz="2000" dirty="0"/>
              <a:t> destiné aux établissements de la protection de l’enfance : 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</a:pPr>
            <a:endParaRPr lang="fr-FR" sz="700" dirty="0"/>
          </a:p>
          <a:p>
            <a:pPr marL="257175" indent="-257175" algn="just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pour faire un état des lieux de ses pratiques</a:t>
            </a:r>
            <a:r>
              <a:rPr lang="fr-FR" sz="2000" b="0" dirty="0"/>
              <a:t> 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</a:pPr>
            <a:r>
              <a:rPr lang="fr-FR" sz="2000" b="0" dirty="0"/>
              <a:t>     en matière d’</a:t>
            </a:r>
            <a:r>
              <a:rPr lang="fr-FR" sz="2000" dirty="0">
                <a:solidFill>
                  <a:schemeClr val="bg2"/>
                </a:solidFill>
              </a:rPr>
              <a:t>attractivité </a:t>
            </a:r>
            <a:r>
              <a:rPr lang="fr-FR" sz="2000" b="0" dirty="0"/>
              <a:t>et de </a:t>
            </a:r>
            <a:r>
              <a:rPr lang="fr-FR" sz="2000" dirty="0">
                <a:solidFill>
                  <a:schemeClr val="bg2"/>
                </a:solidFill>
              </a:rPr>
              <a:t>conditions de travail</a:t>
            </a:r>
            <a:r>
              <a:rPr lang="fr-FR" sz="2000" b="0" dirty="0">
                <a:solidFill>
                  <a:schemeClr val="bg2"/>
                </a:solidFill>
              </a:rPr>
              <a:t>. 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</a:pPr>
            <a:endParaRPr lang="fr-FR" sz="700" b="0" dirty="0">
              <a:solidFill>
                <a:schemeClr val="bg2"/>
              </a:solidFill>
            </a:endParaRPr>
          </a:p>
          <a:p>
            <a:pPr marL="257175" indent="-257175" algn="just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pour repérer des mesures à déployer et passer à l’action </a:t>
            </a:r>
            <a:r>
              <a:rPr lang="fr-FR" sz="2000" b="0" dirty="0"/>
              <a:t>en matière d</a:t>
            </a:r>
            <a:r>
              <a:rPr lang="fr-FR" sz="2000" dirty="0"/>
              <a:t>’</a:t>
            </a:r>
            <a:r>
              <a:rPr lang="fr-FR" sz="2000" dirty="0">
                <a:solidFill>
                  <a:schemeClr val="bg2"/>
                </a:solidFill>
              </a:rPr>
              <a:t>attractivité</a:t>
            </a:r>
            <a:r>
              <a:rPr lang="fr-FR" sz="2000" dirty="0"/>
              <a:t> </a:t>
            </a:r>
            <a:r>
              <a:rPr lang="fr-FR" sz="2000" b="0" dirty="0"/>
              <a:t>en agissant sur la </a:t>
            </a:r>
            <a:r>
              <a:rPr lang="fr-FR" sz="2000" dirty="0">
                <a:solidFill>
                  <a:schemeClr val="bg2"/>
                </a:solidFill>
              </a:rPr>
              <a:t>qualité de vie et des conditions de travail.  </a:t>
            </a:r>
          </a:p>
          <a:p>
            <a:pPr marL="257175" indent="-257175" algn="just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fr-FR" sz="700" dirty="0">
              <a:solidFill>
                <a:schemeClr val="bg2"/>
              </a:solidFill>
            </a:endParaRPr>
          </a:p>
          <a:p>
            <a:pPr marL="257175" indent="-257175" algn="just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avec un accompagnement qui s’adapte : 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</a:pPr>
            <a:r>
              <a:rPr lang="fr-FR" sz="2000" b="0" dirty="0"/>
              <a:t>     de la </a:t>
            </a:r>
            <a:r>
              <a:rPr lang="fr-FR" sz="2000" dirty="0">
                <a:solidFill>
                  <a:schemeClr val="bg2"/>
                </a:solidFill>
              </a:rPr>
              <a:t>réponse immédiate </a:t>
            </a:r>
            <a:r>
              <a:rPr lang="fr-FR" sz="2000" b="0" dirty="0"/>
              <a:t>à </a:t>
            </a:r>
            <a:r>
              <a:rPr lang="fr-FR" sz="2000" dirty="0">
                <a:solidFill>
                  <a:schemeClr val="bg2"/>
                </a:solidFill>
              </a:rPr>
              <a:t>l’appui plus approfondi 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</a:pPr>
            <a:r>
              <a:rPr lang="fr-FR" sz="2000" b="0" dirty="0"/>
              <a:t>     selon les </a:t>
            </a:r>
            <a:r>
              <a:rPr lang="fr-FR" sz="2000" dirty="0">
                <a:solidFill>
                  <a:schemeClr val="bg2"/>
                </a:solidFill>
              </a:rPr>
              <a:t>besoins, les capacités </a:t>
            </a:r>
            <a:r>
              <a:rPr lang="fr-FR" sz="2000" b="0" dirty="0"/>
              <a:t>et la </a:t>
            </a:r>
            <a:r>
              <a:rPr lang="fr-FR" sz="2000" dirty="0">
                <a:solidFill>
                  <a:schemeClr val="bg2"/>
                </a:solidFill>
              </a:rPr>
              <a:t>disponibilité </a:t>
            </a:r>
            <a:r>
              <a:rPr lang="fr-FR" sz="2000" b="0" dirty="0"/>
              <a:t>de votre structure.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D21CB3B-83DF-59EF-5FF2-B6F92ABF6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C08C-7400-4AE6-99B8-2854FF021B9E}" type="slidenum">
              <a:rPr lang="fr-FR" altLang="fr-FR" smtClean="0"/>
              <a:pPr/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046770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77EE23C-F970-4CF9-8773-B1DFD412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Pas-à-pas protection de l’enfance en pratique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D648560-9BE6-CBA3-436F-C0C0A704D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9240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fr-FR" b="0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fr-FR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inancé par la DGCS, ce programme est </a:t>
            </a:r>
            <a:r>
              <a:rPr lang="fr-FR" b="0" dirty="0">
                <a:ea typeface="Calibri" panose="020F0502020204030204" pitchFamily="34" charset="0"/>
                <a:cs typeface="Times New Roman" panose="02020603050405020304" pitchFamily="18" charset="0"/>
              </a:rPr>
              <a:t>mobilisable :</a:t>
            </a:r>
          </a:p>
          <a:p>
            <a:pPr algn="just">
              <a:lnSpc>
                <a:spcPct val="100000"/>
              </a:lnSpc>
            </a:pPr>
            <a:r>
              <a:rPr lang="fr-FR" sz="5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b="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 des </a:t>
            </a:r>
            <a:r>
              <a:rPr lang="fr-FR" dirty="0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établissements volontaires dotés d’une autorisation ASE – ASE/PJJ</a:t>
            </a:r>
            <a:endParaRPr lang="fr-FR" b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b="0" dirty="0">
                <a:ea typeface="Calibri" panose="020F0502020204030204" pitchFamily="34" charset="0"/>
                <a:cs typeface="Times New Roman" panose="02020603050405020304" pitchFamily="18" charset="0"/>
              </a:rPr>
              <a:t>dans </a:t>
            </a:r>
            <a:r>
              <a:rPr lang="fr-FR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 régions </a:t>
            </a:r>
            <a:r>
              <a:rPr lang="fr-FR" b="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dirty="0">
                <a:cs typeface="Times New Roman" panose="02020603050405020304" pitchFamily="18" charset="0"/>
              </a:rPr>
              <a:t>Bretagne, Guadeloupe, Hauts-de-France, Ile-de-France, Provence-Alpes-Côte d’Azur, Pays de la Loire, Normandie </a:t>
            </a:r>
            <a:r>
              <a:rPr lang="fr-FR" b="0" dirty="0">
                <a:cs typeface="Times New Roman" panose="02020603050405020304" pitchFamily="18" charset="0"/>
              </a:rPr>
              <a:t>(Eure et Manche uniquement)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b="0" dirty="0"/>
              <a:t>dès </a:t>
            </a:r>
            <a:r>
              <a:rPr lang="fr-FR" dirty="0">
                <a:solidFill>
                  <a:schemeClr val="bg2"/>
                </a:solidFill>
              </a:rPr>
              <a:t>septembre 2024 </a:t>
            </a:r>
            <a:r>
              <a:rPr lang="fr-FR" sz="1400" b="0" dirty="0"/>
              <a:t>(jusqu’en juillet 2025 - clôture candidatures en décembre 2024)</a:t>
            </a:r>
            <a:endParaRPr lang="fr-FR" sz="1400" b="0" dirty="0"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selon leurs besoins et au rythme de l’établissement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b="0" dirty="0">
                <a:ea typeface="Calibri" panose="020F0502020204030204" pitchFamily="34" charset="0"/>
                <a:cs typeface="Times New Roman" panose="02020603050405020304" pitchFamily="18" charset="0"/>
              </a:rPr>
              <a:t>avec 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l’appui d’un chargé de mission </a:t>
            </a:r>
            <a:r>
              <a:rPr lang="fr-FR" dirty="0">
                <a:cs typeface="Times New Roman" panose="02020603050405020304" pitchFamily="18" charset="0"/>
              </a:rPr>
              <a:t>de l’</a:t>
            </a:r>
            <a:r>
              <a:rPr lang="fr-FR" dirty="0" err="1">
                <a:cs typeface="Times New Roman" panose="02020603050405020304" pitchFamily="18" charset="0"/>
              </a:rPr>
              <a:t>Aract</a:t>
            </a:r>
            <a:endParaRPr lang="fr-FR" dirty="0"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8D034BB-1C29-AD2B-5CB5-ED0A3861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E5FF-97BF-9142-9D65-DE6941D22E4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7921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FB1AFEA-7BDE-AA50-488A-AD11BDF3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Pas-à-pas, un parcours accompagné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14B0C28-5B9F-DAC4-2658-3474E3A3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4B55-F906-A141-AB48-6A92007CADEC}" type="slidenum">
              <a:rPr lang="fr-FR" smtClean="0"/>
              <a:t>19</a:t>
            </a:fld>
            <a:endParaRPr lang="fr-FR"/>
          </a:p>
        </p:txBody>
      </p:sp>
      <p:sp>
        <p:nvSpPr>
          <p:cNvPr id="32" name="矩形 23">
            <a:extLst>
              <a:ext uri="{FF2B5EF4-FFF2-40B4-BE49-F238E27FC236}">
                <a16:creationId xmlns:a16="http://schemas.microsoft.com/office/drawing/2014/main" id="{0F94FA60-89CF-3E25-F1F6-6735456BBCED}"/>
              </a:ext>
            </a:extLst>
          </p:cNvPr>
          <p:cNvSpPr/>
          <p:nvPr/>
        </p:nvSpPr>
        <p:spPr>
          <a:xfrm>
            <a:off x="1626218" y="1589573"/>
            <a:ext cx="4678018" cy="9169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fr-FR" sz="1600" dirty="0">
                <a:latin typeface="Century Gothic" panose="020B0502020202020204" pitchFamily="34" charset="0"/>
              </a:rPr>
              <a:t>pour repérer les points forts et les axes d’amélioration de l’activité de la structure </a:t>
            </a:r>
            <a:endParaRPr lang="fr-FR" altLang="fr-FR" sz="1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微软雅黑"/>
              <a:sym typeface="微软雅黑"/>
            </a:endParaRPr>
          </a:p>
        </p:txBody>
      </p:sp>
      <p:sp>
        <p:nvSpPr>
          <p:cNvPr id="33" name="矩形 24">
            <a:extLst>
              <a:ext uri="{FF2B5EF4-FFF2-40B4-BE49-F238E27FC236}">
                <a16:creationId xmlns:a16="http://schemas.microsoft.com/office/drawing/2014/main" id="{2B3B807F-5215-FB23-412B-3BF28020ED7A}"/>
              </a:ext>
            </a:extLst>
          </p:cNvPr>
          <p:cNvSpPr/>
          <p:nvPr/>
        </p:nvSpPr>
        <p:spPr>
          <a:xfrm>
            <a:off x="2042399" y="1266779"/>
            <a:ext cx="4250430" cy="3919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b="1" spc="-38" dirty="0">
                <a:solidFill>
                  <a:schemeClr val="bg2"/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Un </a:t>
            </a:r>
            <a:r>
              <a:rPr lang="en-US" altLang="zh-CN" b="1" spc="-38" dirty="0" err="1">
                <a:solidFill>
                  <a:schemeClr val="bg2"/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autodiagnostic</a:t>
            </a:r>
            <a:r>
              <a:rPr lang="en-US" altLang="zh-CN" b="1" spc="-38" dirty="0">
                <a:solidFill>
                  <a:schemeClr val="bg2"/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 </a:t>
            </a:r>
            <a:r>
              <a:rPr lang="en-US" altLang="zh-CN" b="1" spc="-38" dirty="0" err="1">
                <a:solidFill>
                  <a:schemeClr val="bg2"/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en</a:t>
            </a:r>
            <a:r>
              <a:rPr lang="en-US" altLang="zh-CN" b="1" spc="-38" dirty="0">
                <a:solidFill>
                  <a:schemeClr val="bg2"/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 </a:t>
            </a:r>
            <a:r>
              <a:rPr lang="en-US" altLang="zh-CN" b="1" spc="-38" dirty="0" err="1">
                <a:solidFill>
                  <a:schemeClr val="bg2"/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ligne</a:t>
            </a:r>
            <a:endParaRPr lang="zh-CN" altLang="en-US" b="1" spc="-38" dirty="0">
              <a:solidFill>
                <a:schemeClr val="bg2"/>
              </a:solidFill>
              <a:latin typeface="Century Gothic" panose="020B0502020202020204" pitchFamily="34" charset="0"/>
              <a:ea typeface="微软雅黑"/>
              <a:sym typeface="微软雅黑"/>
            </a:endParaRPr>
          </a:p>
        </p:txBody>
      </p:sp>
      <p:sp>
        <p:nvSpPr>
          <p:cNvPr id="39" name="矩形 23">
            <a:extLst>
              <a:ext uri="{FF2B5EF4-FFF2-40B4-BE49-F238E27FC236}">
                <a16:creationId xmlns:a16="http://schemas.microsoft.com/office/drawing/2014/main" id="{40B2EEB5-4178-C98F-A418-5944239EAC1E}"/>
              </a:ext>
            </a:extLst>
          </p:cNvPr>
          <p:cNvSpPr/>
          <p:nvPr/>
        </p:nvSpPr>
        <p:spPr>
          <a:xfrm>
            <a:off x="797610" y="3137211"/>
            <a:ext cx="5187894" cy="6548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fr-FR" sz="1600" dirty="0">
                <a:latin typeface="Century Gothic" panose="020B0502020202020204" pitchFamily="34" charset="0"/>
              </a:rPr>
              <a:t>pour un appui conseil sur-mesure</a:t>
            </a:r>
            <a:br>
              <a:rPr lang="fr-FR" sz="1600" dirty="0">
                <a:latin typeface="Century Gothic" panose="020B0502020202020204" pitchFamily="34" charset="0"/>
              </a:rPr>
            </a:br>
            <a:r>
              <a:rPr lang="fr-FR" sz="1600" dirty="0">
                <a:latin typeface="Century Gothic" panose="020B0502020202020204" pitchFamily="34" charset="0"/>
              </a:rPr>
              <a:t>vers un parcours adapté à vos besoins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微软雅黑"/>
              <a:sym typeface="微软雅黑"/>
            </a:endParaRPr>
          </a:p>
        </p:txBody>
      </p:sp>
      <p:sp>
        <p:nvSpPr>
          <p:cNvPr id="40" name="矩形 24">
            <a:extLst>
              <a:ext uri="{FF2B5EF4-FFF2-40B4-BE49-F238E27FC236}">
                <a16:creationId xmlns:a16="http://schemas.microsoft.com/office/drawing/2014/main" id="{45796D4D-74B8-7EB3-2359-23A6CE2CBC67}"/>
              </a:ext>
            </a:extLst>
          </p:cNvPr>
          <p:cNvSpPr/>
          <p:nvPr/>
        </p:nvSpPr>
        <p:spPr>
          <a:xfrm>
            <a:off x="983701" y="2506542"/>
            <a:ext cx="5187894" cy="7243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b="1" spc="-38" dirty="0">
                <a:solidFill>
                  <a:srgbClr val="006E92"/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Un RDV avec un chargé de mission</a:t>
            </a:r>
          </a:p>
          <a:p>
            <a:pPr algn="r">
              <a:lnSpc>
                <a:spcPct val="120000"/>
              </a:lnSpc>
            </a:pPr>
            <a:r>
              <a:rPr lang="en-US" altLang="zh-CN" b="1" spc="-38" dirty="0" err="1">
                <a:solidFill>
                  <a:srgbClr val="006E92"/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en</a:t>
            </a:r>
            <a:r>
              <a:rPr lang="en-US" altLang="zh-CN" b="1" spc="-38" dirty="0">
                <a:solidFill>
                  <a:srgbClr val="006E92"/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 conditions de travail de </a:t>
            </a:r>
            <a:r>
              <a:rPr lang="en-US" altLang="zh-CN" b="1" spc="-38" dirty="0" err="1">
                <a:solidFill>
                  <a:srgbClr val="006E92"/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l’Aract</a:t>
            </a:r>
            <a:endParaRPr lang="zh-CN" altLang="en-US" b="1" spc="-38" dirty="0">
              <a:solidFill>
                <a:srgbClr val="006E92"/>
              </a:solidFill>
              <a:latin typeface="Century Gothic" panose="020B0502020202020204" pitchFamily="34" charset="0"/>
              <a:ea typeface="微软雅黑"/>
              <a:sym typeface="微软雅黑"/>
            </a:endParaRPr>
          </a:p>
        </p:txBody>
      </p:sp>
      <p:sp>
        <p:nvSpPr>
          <p:cNvPr id="45" name="矩形 23">
            <a:extLst>
              <a:ext uri="{FF2B5EF4-FFF2-40B4-BE49-F238E27FC236}">
                <a16:creationId xmlns:a16="http://schemas.microsoft.com/office/drawing/2014/main" id="{B8239437-7D4C-8361-719A-D6A3C8B9D54E}"/>
              </a:ext>
            </a:extLst>
          </p:cNvPr>
          <p:cNvSpPr/>
          <p:nvPr/>
        </p:nvSpPr>
        <p:spPr>
          <a:xfrm>
            <a:off x="974492" y="4466166"/>
            <a:ext cx="5355322" cy="15412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fr-FR" altLang="fr-FR" sz="1600" dirty="0">
                <a:latin typeface="Century Gothic" panose="020B0502020202020204" pitchFamily="34" charset="0"/>
                <a:ea typeface="Arial" charset="0"/>
                <a:cs typeface="Arial" charset="0"/>
              </a:rPr>
              <a:t>pour composer votre boite à outils à partir de l’offre de services de l’</a:t>
            </a:r>
            <a:r>
              <a:rPr lang="fr-FR" altLang="fr-FR" sz="1600" dirty="0" err="1">
                <a:latin typeface="Century Gothic" panose="020B0502020202020204" pitchFamily="34" charset="0"/>
                <a:ea typeface="Arial" charset="0"/>
                <a:cs typeface="Arial" charset="0"/>
              </a:rPr>
              <a:t>Anact</a:t>
            </a:r>
            <a:r>
              <a:rPr lang="fr-FR" altLang="fr-FR" sz="1600" dirty="0">
                <a:latin typeface="Century Gothic" panose="020B0502020202020204" pitchFamily="34" charset="0"/>
                <a:ea typeface="Arial" charset="0"/>
                <a:cs typeface="Arial" charset="0"/>
              </a:rPr>
              <a:t> et faciliter votre passage à l’action (supports pédagogiques, appui-conseil à distance, formation thématique, échanges entre pairs, intervention sur site)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微软雅黑"/>
              <a:sym typeface="微软雅黑"/>
            </a:endParaRPr>
          </a:p>
        </p:txBody>
      </p:sp>
      <p:sp>
        <p:nvSpPr>
          <p:cNvPr id="46" name="矩形 24">
            <a:extLst>
              <a:ext uri="{FF2B5EF4-FFF2-40B4-BE49-F238E27FC236}">
                <a16:creationId xmlns:a16="http://schemas.microsoft.com/office/drawing/2014/main" id="{F832237A-1731-7553-1664-FB7BCBC887CE}"/>
              </a:ext>
            </a:extLst>
          </p:cNvPr>
          <p:cNvSpPr/>
          <p:nvPr/>
        </p:nvSpPr>
        <p:spPr>
          <a:xfrm>
            <a:off x="607757" y="3792056"/>
            <a:ext cx="5731081" cy="7243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b="1" spc="-38" dirty="0" err="1">
                <a:solidFill>
                  <a:srgbClr val="FEAE00"/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L’orientation</a:t>
            </a:r>
            <a:r>
              <a:rPr lang="en-US" altLang="zh-CN" b="1" spc="-38" dirty="0">
                <a:solidFill>
                  <a:srgbClr val="FEAE00"/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 </a:t>
            </a:r>
            <a:r>
              <a:rPr lang="en-US" altLang="zh-CN" b="1" spc="-38" dirty="0" err="1">
                <a:solidFill>
                  <a:srgbClr val="FEAE00"/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vers</a:t>
            </a:r>
            <a:r>
              <a:rPr lang="en-US" altLang="zh-CN" b="1" spc="-38" dirty="0">
                <a:solidFill>
                  <a:srgbClr val="FEAE00"/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 des </a:t>
            </a:r>
            <a:r>
              <a:rPr lang="en-US" altLang="zh-CN" b="1" spc="-38" dirty="0" err="1">
                <a:solidFill>
                  <a:srgbClr val="FEAE00"/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modalités</a:t>
            </a:r>
            <a:r>
              <a:rPr lang="en-US" altLang="zh-CN" b="1" spc="-38" dirty="0">
                <a:solidFill>
                  <a:srgbClr val="FEAE00"/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 </a:t>
            </a:r>
            <a:r>
              <a:rPr lang="en-US" altLang="zh-CN" b="1" spc="-38" dirty="0" err="1">
                <a:solidFill>
                  <a:srgbClr val="FEAE00"/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d’accompagnement</a:t>
            </a:r>
            <a:r>
              <a:rPr lang="en-US" altLang="zh-CN" b="1" spc="-38" dirty="0">
                <a:solidFill>
                  <a:srgbClr val="FEAE00"/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 qui </a:t>
            </a:r>
            <a:r>
              <a:rPr lang="en-US" altLang="zh-CN" b="1" spc="-38" dirty="0" err="1">
                <a:solidFill>
                  <a:srgbClr val="FEAE00"/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vous</a:t>
            </a:r>
            <a:r>
              <a:rPr lang="en-US" altLang="zh-CN" b="1" spc="-38" dirty="0">
                <a:solidFill>
                  <a:srgbClr val="FEAE00"/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 </a:t>
            </a:r>
            <a:r>
              <a:rPr lang="en-US" altLang="zh-CN" b="1" spc="-38" dirty="0" err="1">
                <a:solidFill>
                  <a:srgbClr val="FEAE00"/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conviennent</a:t>
            </a:r>
            <a:r>
              <a:rPr lang="en-US" altLang="zh-CN" b="1" spc="-38" dirty="0">
                <a:solidFill>
                  <a:srgbClr val="FEAE00"/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 le </a:t>
            </a:r>
            <a:r>
              <a:rPr lang="en-US" altLang="zh-CN" b="1" spc="-38" dirty="0" err="1">
                <a:solidFill>
                  <a:srgbClr val="FEAE00"/>
                </a:solidFill>
                <a:latin typeface="Century Gothic" panose="020B0502020202020204" pitchFamily="34" charset="0"/>
                <a:ea typeface="微软雅黑"/>
                <a:sym typeface="微软雅黑"/>
              </a:rPr>
              <a:t>mieux</a:t>
            </a:r>
            <a:endParaRPr lang="zh-CN" altLang="en-US" b="1" spc="-38" dirty="0">
              <a:solidFill>
                <a:srgbClr val="FEAE00"/>
              </a:solidFill>
              <a:latin typeface="Century Gothic" panose="020B0502020202020204" pitchFamily="34" charset="0"/>
              <a:ea typeface="微软雅黑"/>
              <a:sym typeface="微软雅黑"/>
            </a:endParaRPr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2B31F6DD-4AAF-180C-12B3-EC3681E0E4D9}"/>
              </a:ext>
            </a:extLst>
          </p:cNvPr>
          <p:cNvGrpSpPr/>
          <p:nvPr/>
        </p:nvGrpSpPr>
        <p:grpSpPr>
          <a:xfrm>
            <a:off x="6528431" y="1157334"/>
            <a:ext cx="2347231" cy="4750083"/>
            <a:chOff x="3969917" y="1430257"/>
            <a:chExt cx="2605154" cy="5272043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AE4AB3E2-045E-2637-6964-5F4F42E4E8B7}"/>
                </a:ext>
              </a:extLst>
            </p:cNvPr>
            <p:cNvGrpSpPr/>
            <p:nvPr/>
          </p:nvGrpSpPr>
          <p:grpSpPr>
            <a:xfrm>
              <a:off x="3969917" y="1549738"/>
              <a:ext cx="2605154" cy="4921800"/>
              <a:chOff x="2818695" y="1321313"/>
              <a:chExt cx="2605154" cy="4921800"/>
            </a:xfrm>
          </p:grpSpPr>
          <p:sp>
            <p:nvSpPr>
              <p:cNvPr id="7" name="组合">
                <a:extLst>
                  <a:ext uri="{FF2B5EF4-FFF2-40B4-BE49-F238E27FC236}">
                    <a16:creationId xmlns:a16="http://schemas.microsoft.com/office/drawing/2014/main" id="{2E9BAC9A-DCDD-FA6E-12C5-0910FC532B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18695" y="1321313"/>
                <a:ext cx="1887220" cy="1878330"/>
              </a:xfrm>
              <a:custGeom>
                <a:avLst/>
                <a:gdLst>
                  <a:gd name="T0" fmla="*/ 752668932 w 383"/>
                  <a:gd name="T1" fmla="*/ 2147483646 h 382"/>
                  <a:gd name="T2" fmla="*/ 364196075 w 383"/>
                  <a:gd name="T3" fmla="*/ 2147483646 h 382"/>
                  <a:gd name="T4" fmla="*/ 825509132 w 383"/>
                  <a:gd name="T5" fmla="*/ 2147483646 h 382"/>
                  <a:gd name="T6" fmla="*/ 776950641 w 383"/>
                  <a:gd name="T7" fmla="*/ 2147483646 h 382"/>
                  <a:gd name="T8" fmla="*/ 1165423498 w 383"/>
                  <a:gd name="T9" fmla="*/ 2147483646 h 382"/>
                  <a:gd name="T10" fmla="*/ 1213981989 w 383"/>
                  <a:gd name="T11" fmla="*/ 2147483646 h 382"/>
                  <a:gd name="T12" fmla="*/ 1675295046 w 383"/>
                  <a:gd name="T13" fmla="*/ 2055037848 h 382"/>
                  <a:gd name="T14" fmla="*/ 1748135247 w 383"/>
                  <a:gd name="T15" fmla="*/ 1450617555 h 382"/>
                  <a:gd name="T16" fmla="*/ 2147483646 w 383"/>
                  <a:gd name="T17" fmla="*/ 1378082990 h 382"/>
                  <a:gd name="T18" fmla="*/ 2147483646 w 383"/>
                  <a:gd name="T19" fmla="*/ 1063786207 h 382"/>
                  <a:gd name="T20" fmla="*/ 2147483646 w 383"/>
                  <a:gd name="T21" fmla="*/ 846192344 h 382"/>
                  <a:gd name="T22" fmla="*/ 2147483646 w 383"/>
                  <a:gd name="T23" fmla="*/ 725306319 h 382"/>
                  <a:gd name="T24" fmla="*/ 2147483646 w 383"/>
                  <a:gd name="T25" fmla="*/ 580247022 h 382"/>
                  <a:gd name="T26" fmla="*/ 2147483646 w 383"/>
                  <a:gd name="T27" fmla="*/ 531890645 h 382"/>
                  <a:gd name="T28" fmla="*/ 2147483646 w 383"/>
                  <a:gd name="T29" fmla="*/ 725306319 h 382"/>
                  <a:gd name="T30" fmla="*/ 2147483646 w 383"/>
                  <a:gd name="T31" fmla="*/ 411009536 h 382"/>
                  <a:gd name="T32" fmla="*/ 2147483646 w 383"/>
                  <a:gd name="T33" fmla="*/ 797840884 h 382"/>
                  <a:gd name="T34" fmla="*/ 2147483646 w 383"/>
                  <a:gd name="T35" fmla="*/ 870370533 h 382"/>
                  <a:gd name="T36" fmla="*/ 2147483646 w 383"/>
                  <a:gd name="T37" fmla="*/ 1233023692 h 382"/>
                  <a:gd name="T38" fmla="*/ 2147483646 w 383"/>
                  <a:gd name="T39" fmla="*/ 1450617555 h 382"/>
                  <a:gd name="T40" fmla="*/ 2147483646 w 383"/>
                  <a:gd name="T41" fmla="*/ 1619855040 h 382"/>
                  <a:gd name="T42" fmla="*/ 2147483646 w 383"/>
                  <a:gd name="T43" fmla="*/ 1982508200 h 382"/>
                  <a:gd name="T44" fmla="*/ 2147483646 w 383"/>
                  <a:gd name="T45" fmla="*/ 2147483646 h 382"/>
                  <a:gd name="T46" fmla="*/ 2147483646 w 383"/>
                  <a:gd name="T47" fmla="*/ 2147483646 h 382"/>
                  <a:gd name="T48" fmla="*/ 2147483646 w 383"/>
                  <a:gd name="T49" fmla="*/ 2147483646 h 382"/>
                  <a:gd name="T50" fmla="*/ 2147483646 w 383"/>
                  <a:gd name="T51" fmla="*/ 2147483646 h 382"/>
                  <a:gd name="T52" fmla="*/ 2147483646 w 383"/>
                  <a:gd name="T53" fmla="*/ 2147483646 h 382"/>
                  <a:gd name="T54" fmla="*/ 2147483646 w 383"/>
                  <a:gd name="T55" fmla="*/ 2147483646 h 382"/>
                  <a:gd name="T56" fmla="*/ 2147483646 w 383"/>
                  <a:gd name="T57" fmla="*/ 2147483646 h 382"/>
                  <a:gd name="T58" fmla="*/ 2147483646 w 383"/>
                  <a:gd name="T59" fmla="*/ 2147483646 h 382"/>
                  <a:gd name="T60" fmla="*/ 2147483646 w 383"/>
                  <a:gd name="T61" fmla="*/ 2147483646 h 382"/>
                  <a:gd name="T62" fmla="*/ 2147483646 w 383"/>
                  <a:gd name="T63" fmla="*/ 2147483646 h 382"/>
                  <a:gd name="T64" fmla="*/ 2147483646 w 383"/>
                  <a:gd name="T65" fmla="*/ 2147483646 h 382"/>
                  <a:gd name="T66" fmla="*/ 2147483646 w 383"/>
                  <a:gd name="T67" fmla="*/ 2147483646 h 382"/>
                  <a:gd name="T68" fmla="*/ 2147483646 w 383"/>
                  <a:gd name="T69" fmla="*/ 2147483646 h 382"/>
                  <a:gd name="T70" fmla="*/ 2147483646 w 383"/>
                  <a:gd name="T71" fmla="*/ 2147483646 h 382"/>
                  <a:gd name="T72" fmla="*/ 2147483646 w 383"/>
                  <a:gd name="T73" fmla="*/ 2147483646 h 382"/>
                  <a:gd name="T74" fmla="*/ 2147483646 w 383"/>
                  <a:gd name="T75" fmla="*/ 2147483646 h 382"/>
                  <a:gd name="T76" fmla="*/ 2147483646 w 383"/>
                  <a:gd name="T77" fmla="*/ 2147483646 h 382"/>
                  <a:gd name="T78" fmla="*/ 2147483646 w 383"/>
                  <a:gd name="T79" fmla="*/ 2147483646 h 382"/>
                  <a:gd name="T80" fmla="*/ 2147483646 w 383"/>
                  <a:gd name="T81" fmla="*/ 2147483646 h 382"/>
                  <a:gd name="T82" fmla="*/ 2147483646 w 383"/>
                  <a:gd name="T83" fmla="*/ 2147483646 h 382"/>
                  <a:gd name="T84" fmla="*/ 2147483646 w 383"/>
                  <a:gd name="T85" fmla="*/ 2147483646 h 382"/>
                  <a:gd name="T86" fmla="*/ 2147483646 w 383"/>
                  <a:gd name="T87" fmla="*/ 2147483646 h 382"/>
                  <a:gd name="T88" fmla="*/ 2147483646 w 383"/>
                  <a:gd name="T89" fmla="*/ 2147483646 h 382"/>
                  <a:gd name="T90" fmla="*/ 2147483646 w 383"/>
                  <a:gd name="T91" fmla="*/ 2147483646 h 382"/>
                  <a:gd name="T92" fmla="*/ 2147483646 w 383"/>
                  <a:gd name="T93" fmla="*/ 2147483646 h 382"/>
                  <a:gd name="T94" fmla="*/ 2147483646 w 383"/>
                  <a:gd name="T95" fmla="*/ 2147483646 h 382"/>
                  <a:gd name="T96" fmla="*/ 2112331322 w 383"/>
                  <a:gd name="T97" fmla="*/ 2147483646 h 382"/>
                  <a:gd name="T98" fmla="*/ 1383939171 w 383"/>
                  <a:gd name="T99" fmla="*/ 2147483646 h 382"/>
                  <a:gd name="T100" fmla="*/ 1383939171 w 383"/>
                  <a:gd name="T101" fmla="*/ 2147483646 h 382"/>
                  <a:gd name="T102" fmla="*/ 946907824 w 383"/>
                  <a:gd name="T103" fmla="*/ 2147483646 h 382"/>
                  <a:gd name="T104" fmla="*/ 971184605 w 383"/>
                  <a:gd name="T105" fmla="*/ 2147483646 h 382"/>
                  <a:gd name="T106" fmla="*/ 461313057 w 383"/>
                  <a:gd name="T107" fmla="*/ 2147483646 h 382"/>
                  <a:gd name="T108" fmla="*/ 801227423 w 383"/>
                  <a:gd name="T109" fmla="*/ 2147483646 h 382"/>
                  <a:gd name="T110" fmla="*/ 2147483646 w 383"/>
                  <a:gd name="T111" fmla="*/ 2147483646 h 3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83" h="382">
                    <a:moveTo>
                      <a:pt x="0" y="201"/>
                    </a:moveTo>
                    <a:cubicBezTo>
                      <a:pt x="0" y="200"/>
                      <a:pt x="1" y="199"/>
                      <a:pt x="1" y="199"/>
                    </a:cubicBezTo>
                    <a:cubicBezTo>
                      <a:pt x="2" y="198"/>
                      <a:pt x="6" y="196"/>
                      <a:pt x="14" y="194"/>
                    </a:cubicBezTo>
                    <a:cubicBezTo>
                      <a:pt x="16" y="193"/>
                      <a:pt x="19" y="193"/>
                      <a:pt x="21" y="192"/>
                    </a:cubicBezTo>
                    <a:cubicBezTo>
                      <a:pt x="28" y="190"/>
                      <a:pt x="29" y="190"/>
                      <a:pt x="29" y="189"/>
                    </a:cubicBezTo>
                    <a:cubicBezTo>
                      <a:pt x="30" y="188"/>
                      <a:pt x="31" y="187"/>
                      <a:pt x="31" y="183"/>
                    </a:cubicBezTo>
                    <a:cubicBezTo>
                      <a:pt x="31" y="182"/>
                      <a:pt x="31" y="182"/>
                      <a:pt x="31" y="182"/>
                    </a:cubicBezTo>
                    <a:cubicBezTo>
                      <a:pt x="31" y="182"/>
                      <a:pt x="31" y="182"/>
                      <a:pt x="31" y="182"/>
                    </a:cubicBezTo>
                    <a:cubicBezTo>
                      <a:pt x="31" y="182"/>
                      <a:pt x="31" y="180"/>
                      <a:pt x="31" y="179"/>
                    </a:cubicBezTo>
                    <a:cubicBezTo>
                      <a:pt x="31" y="177"/>
                      <a:pt x="31" y="176"/>
                      <a:pt x="30" y="175"/>
                    </a:cubicBezTo>
                    <a:cubicBezTo>
                      <a:pt x="29" y="174"/>
                      <a:pt x="28" y="174"/>
                      <a:pt x="23" y="171"/>
                    </a:cubicBezTo>
                    <a:cubicBezTo>
                      <a:pt x="21" y="170"/>
                      <a:pt x="18" y="169"/>
                      <a:pt x="15" y="168"/>
                    </a:cubicBezTo>
                    <a:cubicBezTo>
                      <a:pt x="8" y="165"/>
                      <a:pt x="4" y="162"/>
                      <a:pt x="3" y="162"/>
                    </a:cubicBezTo>
                    <a:cubicBezTo>
                      <a:pt x="3" y="161"/>
                      <a:pt x="3" y="161"/>
                      <a:pt x="3" y="160"/>
                    </a:cubicBezTo>
                    <a:cubicBezTo>
                      <a:pt x="3" y="158"/>
                      <a:pt x="4" y="155"/>
                      <a:pt x="4" y="155"/>
                    </a:cubicBezTo>
                    <a:cubicBezTo>
                      <a:pt x="5" y="154"/>
                      <a:pt x="10" y="153"/>
                      <a:pt x="18" y="153"/>
                    </a:cubicBezTo>
                    <a:cubicBezTo>
                      <a:pt x="21" y="153"/>
                      <a:pt x="23" y="153"/>
                      <a:pt x="25" y="153"/>
                    </a:cubicBezTo>
                    <a:cubicBezTo>
                      <a:pt x="32" y="153"/>
                      <a:pt x="33" y="153"/>
                      <a:pt x="34" y="152"/>
                    </a:cubicBezTo>
                    <a:cubicBezTo>
                      <a:pt x="35" y="151"/>
                      <a:pt x="36" y="150"/>
                      <a:pt x="37" y="146"/>
                    </a:cubicBezTo>
                    <a:cubicBezTo>
                      <a:pt x="37" y="146"/>
                      <a:pt x="37" y="146"/>
                      <a:pt x="37" y="146"/>
                    </a:cubicBezTo>
                    <a:cubicBezTo>
                      <a:pt x="37" y="145"/>
                      <a:pt x="37" y="145"/>
                      <a:pt x="37" y="145"/>
                    </a:cubicBezTo>
                    <a:cubicBezTo>
                      <a:pt x="38" y="143"/>
                      <a:pt x="38" y="141"/>
                      <a:pt x="38" y="140"/>
                    </a:cubicBezTo>
                    <a:cubicBezTo>
                      <a:pt x="38" y="139"/>
                      <a:pt x="38" y="139"/>
                      <a:pt x="38" y="138"/>
                    </a:cubicBezTo>
                    <a:cubicBezTo>
                      <a:pt x="38" y="137"/>
                      <a:pt x="37" y="136"/>
                      <a:pt x="32" y="133"/>
                    </a:cubicBezTo>
                    <a:cubicBezTo>
                      <a:pt x="30" y="131"/>
                      <a:pt x="28" y="130"/>
                      <a:pt x="26" y="128"/>
                    </a:cubicBezTo>
                    <a:cubicBezTo>
                      <a:pt x="19" y="123"/>
                      <a:pt x="16" y="120"/>
                      <a:pt x="15" y="119"/>
                    </a:cubicBezTo>
                    <a:cubicBezTo>
                      <a:pt x="15" y="117"/>
                      <a:pt x="17" y="113"/>
                      <a:pt x="18" y="112"/>
                    </a:cubicBezTo>
                    <a:cubicBezTo>
                      <a:pt x="19" y="112"/>
                      <a:pt x="24" y="113"/>
                      <a:pt x="32" y="114"/>
                    </a:cubicBezTo>
                    <a:cubicBezTo>
                      <a:pt x="34" y="115"/>
                      <a:pt x="37" y="115"/>
                      <a:pt x="39" y="116"/>
                    </a:cubicBezTo>
                    <a:cubicBezTo>
                      <a:pt x="46" y="117"/>
                      <a:pt x="47" y="117"/>
                      <a:pt x="48" y="117"/>
                    </a:cubicBezTo>
                    <a:cubicBezTo>
                      <a:pt x="48" y="116"/>
                      <a:pt x="49" y="116"/>
                      <a:pt x="52" y="112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7"/>
                      <a:pt x="55" y="105"/>
                      <a:pt x="55" y="105"/>
                    </a:cubicBezTo>
                    <a:cubicBezTo>
                      <a:pt x="55" y="105"/>
                      <a:pt x="55" y="104"/>
                      <a:pt x="55" y="104"/>
                    </a:cubicBezTo>
                    <a:cubicBezTo>
                      <a:pt x="54" y="103"/>
                      <a:pt x="54" y="102"/>
                      <a:pt x="50" y="98"/>
                    </a:cubicBezTo>
                    <a:cubicBezTo>
                      <a:pt x="48" y="96"/>
                      <a:pt x="46" y="94"/>
                      <a:pt x="45" y="91"/>
                    </a:cubicBezTo>
                    <a:cubicBezTo>
                      <a:pt x="40" y="85"/>
                      <a:pt x="37" y="81"/>
                      <a:pt x="36" y="80"/>
                    </a:cubicBezTo>
                    <a:cubicBezTo>
                      <a:pt x="37" y="79"/>
                      <a:pt x="39" y="75"/>
                      <a:pt x="41" y="74"/>
                    </a:cubicBezTo>
                    <a:cubicBezTo>
                      <a:pt x="42" y="75"/>
                      <a:pt x="47" y="76"/>
                      <a:pt x="54" y="79"/>
                    </a:cubicBezTo>
                    <a:cubicBezTo>
                      <a:pt x="56" y="80"/>
                      <a:pt x="58" y="81"/>
                      <a:pt x="61" y="82"/>
                    </a:cubicBezTo>
                    <a:cubicBezTo>
                      <a:pt x="67" y="85"/>
                      <a:pt x="68" y="86"/>
                      <a:pt x="69" y="85"/>
                    </a:cubicBezTo>
                    <a:cubicBezTo>
                      <a:pt x="70" y="85"/>
                      <a:pt x="72" y="84"/>
                      <a:pt x="74" y="81"/>
                    </a:cubicBezTo>
                    <a:cubicBezTo>
                      <a:pt x="75" y="81"/>
                      <a:pt x="75" y="81"/>
                      <a:pt x="75" y="81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7" y="78"/>
                      <a:pt x="78" y="76"/>
                      <a:pt x="78" y="75"/>
                    </a:cubicBezTo>
                    <a:cubicBezTo>
                      <a:pt x="78" y="74"/>
                      <a:pt x="78" y="73"/>
                      <a:pt x="75" y="68"/>
                    </a:cubicBezTo>
                    <a:cubicBezTo>
                      <a:pt x="74" y="66"/>
                      <a:pt x="73" y="63"/>
                      <a:pt x="72" y="60"/>
                    </a:cubicBezTo>
                    <a:cubicBezTo>
                      <a:pt x="68" y="53"/>
                      <a:pt x="67" y="49"/>
                      <a:pt x="66" y="47"/>
                    </a:cubicBezTo>
                    <a:cubicBezTo>
                      <a:pt x="67" y="46"/>
                      <a:pt x="70" y="43"/>
                      <a:pt x="72" y="43"/>
                    </a:cubicBezTo>
                    <a:cubicBezTo>
                      <a:pt x="73" y="43"/>
                      <a:pt x="77" y="46"/>
                      <a:pt x="83" y="51"/>
                    </a:cubicBezTo>
                    <a:cubicBezTo>
                      <a:pt x="85" y="52"/>
                      <a:pt x="87" y="54"/>
                      <a:pt x="89" y="55"/>
                    </a:cubicBezTo>
                    <a:cubicBezTo>
                      <a:pt x="95" y="59"/>
                      <a:pt x="95" y="60"/>
                      <a:pt x="97" y="60"/>
                    </a:cubicBezTo>
                    <a:cubicBezTo>
                      <a:pt x="97" y="60"/>
                      <a:pt x="99" y="60"/>
                      <a:pt x="102" y="57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56"/>
                      <a:pt x="104" y="56"/>
                      <a:pt x="104" y="56"/>
                    </a:cubicBezTo>
                    <a:cubicBezTo>
                      <a:pt x="107" y="54"/>
                      <a:pt x="108" y="53"/>
                      <a:pt x="108" y="52"/>
                    </a:cubicBezTo>
                    <a:cubicBezTo>
                      <a:pt x="108" y="52"/>
                      <a:pt x="108" y="52"/>
                      <a:pt x="108" y="52"/>
                    </a:cubicBezTo>
                    <a:cubicBezTo>
                      <a:pt x="109" y="51"/>
                      <a:pt x="109" y="51"/>
                      <a:pt x="109" y="51"/>
                    </a:cubicBezTo>
                    <a:cubicBezTo>
                      <a:pt x="109" y="50"/>
                      <a:pt x="108" y="48"/>
                      <a:pt x="107" y="44"/>
                    </a:cubicBezTo>
                    <a:cubicBezTo>
                      <a:pt x="106" y="42"/>
                      <a:pt x="106" y="39"/>
                      <a:pt x="105" y="36"/>
                    </a:cubicBezTo>
                    <a:cubicBezTo>
                      <a:pt x="104" y="30"/>
                      <a:pt x="103" y="24"/>
                      <a:pt x="103" y="22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4" y="21"/>
                      <a:pt x="108" y="19"/>
                      <a:pt x="109" y="19"/>
                    </a:cubicBezTo>
                    <a:cubicBezTo>
                      <a:pt x="110" y="20"/>
                      <a:pt x="114" y="23"/>
                      <a:pt x="119" y="29"/>
                    </a:cubicBezTo>
                    <a:cubicBezTo>
                      <a:pt x="120" y="31"/>
                      <a:pt x="122" y="33"/>
                      <a:pt x="123" y="35"/>
                    </a:cubicBezTo>
                    <a:cubicBezTo>
                      <a:pt x="128" y="41"/>
                      <a:pt x="128" y="41"/>
                      <a:pt x="129" y="42"/>
                    </a:cubicBezTo>
                    <a:cubicBezTo>
                      <a:pt x="130" y="42"/>
                      <a:pt x="132" y="42"/>
                      <a:pt x="136" y="40"/>
                    </a:cubicBezTo>
                    <a:cubicBezTo>
                      <a:pt x="138" y="41"/>
                      <a:pt x="138" y="41"/>
                      <a:pt x="138" y="41"/>
                    </a:cubicBezTo>
                    <a:cubicBezTo>
                      <a:pt x="138" y="40"/>
                      <a:pt x="138" y="40"/>
                      <a:pt x="138" y="40"/>
                    </a:cubicBezTo>
                    <a:cubicBezTo>
                      <a:pt x="141" y="39"/>
                      <a:pt x="142" y="38"/>
                      <a:pt x="143" y="36"/>
                    </a:cubicBezTo>
                    <a:cubicBezTo>
                      <a:pt x="143" y="36"/>
                      <a:pt x="143" y="35"/>
                      <a:pt x="143" y="30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43" y="25"/>
                      <a:pt x="143" y="23"/>
                      <a:pt x="143" y="20"/>
                    </a:cubicBezTo>
                    <a:cubicBezTo>
                      <a:pt x="143" y="13"/>
                      <a:pt x="144" y="8"/>
                      <a:pt x="144" y="6"/>
                    </a:cubicBezTo>
                    <a:cubicBezTo>
                      <a:pt x="146" y="5"/>
                      <a:pt x="150" y="4"/>
                      <a:pt x="151" y="5"/>
                    </a:cubicBezTo>
                    <a:cubicBezTo>
                      <a:pt x="152" y="6"/>
                      <a:pt x="155" y="10"/>
                      <a:pt x="158" y="17"/>
                    </a:cubicBezTo>
                    <a:cubicBezTo>
                      <a:pt x="159" y="19"/>
                      <a:pt x="160" y="22"/>
                      <a:pt x="161" y="24"/>
                    </a:cubicBezTo>
                    <a:cubicBezTo>
                      <a:pt x="164" y="30"/>
                      <a:pt x="165" y="31"/>
                      <a:pt x="166" y="31"/>
                    </a:cubicBezTo>
                    <a:cubicBezTo>
                      <a:pt x="166" y="32"/>
                      <a:pt x="168" y="32"/>
                      <a:pt x="172" y="31"/>
                    </a:cubicBezTo>
                    <a:cubicBezTo>
                      <a:pt x="173" y="32"/>
                      <a:pt x="173" y="32"/>
                      <a:pt x="173" y="32"/>
                    </a:cubicBezTo>
                    <a:cubicBezTo>
                      <a:pt x="173" y="31"/>
                      <a:pt x="173" y="31"/>
                      <a:pt x="173" y="31"/>
                    </a:cubicBezTo>
                    <a:cubicBezTo>
                      <a:pt x="178" y="31"/>
                      <a:pt x="179" y="30"/>
                      <a:pt x="180" y="30"/>
                    </a:cubicBezTo>
                    <a:cubicBezTo>
                      <a:pt x="181" y="29"/>
                      <a:pt x="181" y="28"/>
                      <a:pt x="182" y="22"/>
                    </a:cubicBezTo>
                    <a:cubicBezTo>
                      <a:pt x="183" y="20"/>
                      <a:pt x="183" y="17"/>
                      <a:pt x="184" y="14"/>
                    </a:cubicBezTo>
                    <a:cubicBezTo>
                      <a:pt x="186" y="7"/>
                      <a:pt x="188" y="2"/>
                      <a:pt x="188" y="1"/>
                    </a:cubicBezTo>
                    <a:cubicBezTo>
                      <a:pt x="190" y="0"/>
                      <a:pt x="194" y="0"/>
                      <a:pt x="195" y="1"/>
                    </a:cubicBezTo>
                    <a:cubicBezTo>
                      <a:pt x="196" y="2"/>
                      <a:pt x="198" y="6"/>
                      <a:pt x="199" y="14"/>
                    </a:cubicBezTo>
                    <a:cubicBezTo>
                      <a:pt x="200" y="17"/>
                      <a:pt x="200" y="19"/>
                      <a:pt x="201" y="21"/>
                    </a:cubicBezTo>
                    <a:cubicBezTo>
                      <a:pt x="202" y="28"/>
                      <a:pt x="202" y="29"/>
                      <a:pt x="203" y="30"/>
                    </a:cubicBezTo>
                    <a:cubicBezTo>
                      <a:pt x="204" y="30"/>
                      <a:pt x="205" y="31"/>
                      <a:pt x="209" y="31"/>
                    </a:cubicBezTo>
                    <a:cubicBezTo>
                      <a:pt x="210" y="32"/>
                      <a:pt x="210" y="32"/>
                      <a:pt x="210" y="32"/>
                    </a:cubicBezTo>
                    <a:cubicBezTo>
                      <a:pt x="211" y="32"/>
                      <a:pt x="211" y="32"/>
                      <a:pt x="211" y="32"/>
                    </a:cubicBezTo>
                    <a:cubicBezTo>
                      <a:pt x="215" y="32"/>
                      <a:pt x="217" y="32"/>
                      <a:pt x="218" y="31"/>
                    </a:cubicBezTo>
                    <a:cubicBezTo>
                      <a:pt x="218" y="31"/>
                      <a:pt x="219" y="30"/>
                      <a:pt x="221" y="24"/>
                    </a:cubicBezTo>
                    <a:cubicBezTo>
                      <a:pt x="223" y="22"/>
                      <a:pt x="224" y="20"/>
                      <a:pt x="225" y="17"/>
                    </a:cubicBezTo>
                    <a:cubicBezTo>
                      <a:pt x="229" y="10"/>
                      <a:pt x="232" y="6"/>
                      <a:pt x="232" y="5"/>
                    </a:cubicBezTo>
                    <a:cubicBezTo>
                      <a:pt x="234" y="5"/>
                      <a:pt x="238" y="6"/>
                      <a:pt x="239" y="7"/>
                    </a:cubicBezTo>
                    <a:cubicBezTo>
                      <a:pt x="240" y="8"/>
                      <a:pt x="240" y="11"/>
                      <a:pt x="240" y="18"/>
                    </a:cubicBezTo>
                    <a:cubicBezTo>
                      <a:pt x="240" y="19"/>
                      <a:pt x="240" y="20"/>
                      <a:pt x="240" y="21"/>
                    </a:cubicBezTo>
                    <a:cubicBezTo>
                      <a:pt x="240" y="23"/>
                      <a:pt x="240" y="26"/>
                      <a:pt x="240" y="28"/>
                    </a:cubicBezTo>
                    <a:cubicBezTo>
                      <a:pt x="240" y="30"/>
                      <a:pt x="240" y="32"/>
                      <a:pt x="240" y="33"/>
                    </a:cubicBezTo>
                    <a:cubicBezTo>
                      <a:pt x="240" y="35"/>
                      <a:pt x="240" y="36"/>
                      <a:pt x="240" y="37"/>
                    </a:cubicBezTo>
                    <a:cubicBezTo>
                      <a:pt x="241" y="38"/>
                      <a:pt x="242" y="39"/>
                      <a:pt x="246" y="40"/>
                    </a:cubicBezTo>
                    <a:cubicBezTo>
                      <a:pt x="247" y="41"/>
                      <a:pt x="247" y="41"/>
                      <a:pt x="247" y="41"/>
                    </a:cubicBezTo>
                    <a:cubicBezTo>
                      <a:pt x="248" y="41"/>
                      <a:pt x="248" y="41"/>
                      <a:pt x="248" y="41"/>
                    </a:cubicBezTo>
                    <a:cubicBezTo>
                      <a:pt x="251" y="42"/>
                      <a:pt x="253" y="42"/>
                      <a:pt x="254" y="41"/>
                    </a:cubicBezTo>
                    <a:cubicBezTo>
                      <a:pt x="255" y="41"/>
                      <a:pt x="255" y="40"/>
                      <a:pt x="259" y="36"/>
                    </a:cubicBezTo>
                    <a:cubicBezTo>
                      <a:pt x="261" y="34"/>
                      <a:pt x="263" y="32"/>
                      <a:pt x="265" y="30"/>
                    </a:cubicBezTo>
                    <a:cubicBezTo>
                      <a:pt x="270" y="24"/>
                      <a:pt x="273" y="20"/>
                      <a:pt x="274" y="19"/>
                    </a:cubicBezTo>
                    <a:cubicBezTo>
                      <a:pt x="276" y="19"/>
                      <a:pt x="280" y="21"/>
                      <a:pt x="281" y="23"/>
                    </a:cubicBezTo>
                    <a:cubicBezTo>
                      <a:pt x="281" y="25"/>
                      <a:pt x="280" y="30"/>
                      <a:pt x="278" y="36"/>
                    </a:cubicBezTo>
                    <a:cubicBezTo>
                      <a:pt x="277" y="39"/>
                      <a:pt x="277" y="41"/>
                      <a:pt x="276" y="44"/>
                    </a:cubicBezTo>
                    <a:cubicBezTo>
                      <a:pt x="275" y="48"/>
                      <a:pt x="274" y="50"/>
                      <a:pt x="274" y="51"/>
                    </a:cubicBezTo>
                    <a:cubicBezTo>
                      <a:pt x="274" y="52"/>
                      <a:pt x="274" y="52"/>
                      <a:pt x="274" y="52"/>
                    </a:cubicBezTo>
                    <a:cubicBezTo>
                      <a:pt x="275" y="52"/>
                      <a:pt x="275" y="52"/>
                      <a:pt x="275" y="52"/>
                    </a:cubicBezTo>
                    <a:cubicBezTo>
                      <a:pt x="275" y="53"/>
                      <a:pt x="276" y="54"/>
                      <a:pt x="279" y="56"/>
                    </a:cubicBezTo>
                    <a:cubicBezTo>
                      <a:pt x="280" y="58"/>
                      <a:pt x="280" y="58"/>
                      <a:pt x="280" y="58"/>
                    </a:cubicBezTo>
                    <a:cubicBezTo>
                      <a:pt x="281" y="58"/>
                      <a:pt x="281" y="58"/>
                      <a:pt x="281" y="58"/>
                    </a:cubicBezTo>
                    <a:cubicBezTo>
                      <a:pt x="284" y="60"/>
                      <a:pt x="286" y="60"/>
                      <a:pt x="287" y="60"/>
                    </a:cubicBezTo>
                    <a:cubicBezTo>
                      <a:pt x="288" y="60"/>
                      <a:pt x="289" y="59"/>
                      <a:pt x="293" y="56"/>
                    </a:cubicBezTo>
                    <a:cubicBezTo>
                      <a:pt x="295" y="54"/>
                      <a:pt x="298" y="52"/>
                      <a:pt x="300" y="51"/>
                    </a:cubicBezTo>
                    <a:cubicBezTo>
                      <a:pt x="306" y="46"/>
                      <a:pt x="311" y="44"/>
                      <a:pt x="312" y="43"/>
                    </a:cubicBezTo>
                    <a:cubicBezTo>
                      <a:pt x="313" y="44"/>
                      <a:pt x="317" y="46"/>
                      <a:pt x="317" y="48"/>
                    </a:cubicBezTo>
                    <a:cubicBezTo>
                      <a:pt x="317" y="49"/>
                      <a:pt x="315" y="53"/>
                      <a:pt x="311" y="61"/>
                    </a:cubicBezTo>
                    <a:cubicBezTo>
                      <a:pt x="310" y="63"/>
                      <a:pt x="309" y="65"/>
                      <a:pt x="308" y="67"/>
                    </a:cubicBezTo>
                    <a:cubicBezTo>
                      <a:pt x="305" y="73"/>
                      <a:pt x="304" y="74"/>
                      <a:pt x="304" y="75"/>
                    </a:cubicBezTo>
                    <a:cubicBezTo>
                      <a:pt x="304" y="75"/>
                      <a:pt x="304" y="75"/>
                      <a:pt x="304" y="75"/>
                    </a:cubicBezTo>
                    <a:cubicBezTo>
                      <a:pt x="304" y="75"/>
                      <a:pt x="304" y="75"/>
                      <a:pt x="304" y="75"/>
                    </a:cubicBezTo>
                    <a:cubicBezTo>
                      <a:pt x="305" y="76"/>
                      <a:pt x="306" y="78"/>
                      <a:pt x="308" y="80"/>
                    </a:cubicBezTo>
                    <a:cubicBezTo>
                      <a:pt x="309" y="83"/>
                      <a:pt x="309" y="83"/>
                      <a:pt x="309" y="83"/>
                    </a:cubicBezTo>
                    <a:cubicBezTo>
                      <a:pt x="310" y="82"/>
                      <a:pt x="310" y="82"/>
                      <a:pt x="310" y="82"/>
                    </a:cubicBezTo>
                    <a:cubicBezTo>
                      <a:pt x="312" y="84"/>
                      <a:pt x="313" y="85"/>
                      <a:pt x="315" y="85"/>
                    </a:cubicBezTo>
                    <a:cubicBezTo>
                      <a:pt x="316" y="86"/>
                      <a:pt x="316" y="85"/>
                      <a:pt x="322" y="83"/>
                    </a:cubicBezTo>
                    <a:cubicBezTo>
                      <a:pt x="324" y="82"/>
                      <a:pt x="327" y="81"/>
                      <a:pt x="329" y="80"/>
                    </a:cubicBezTo>
                    <a:cubicBezTo>
                      <a:pt x="337" y="77"/>
                      <a:pt x="341" y="75"/>
                      <a:pt x="343" y="75"/>
                    </a:cubicBezTo>
                    <a:cubicBezTo>
                      <a:pt x="344" y="76"/>
                      <a:pt x="347" y="79"/>
                      <a:pt x="347" y="81"/>
                    </a:cubicBezTo>
                    <a:cubicBezTo>
                      <a:pt x="346" y="82"/>
                      <a:pt x="344" y="85"/>
                      <a:pt x="338" y="92"/>
                    </a:cubicBezTo>
                    <a:cubicBezTo>
                      <a:pt x="337" y="94"/>
                      <a:pt x="335" y="96"/>
                      <a:pt x="334" y="97"/>
                    </a:cubicBezTo>
                    <a:cubicBezTo>
                      <a:pt x="329" y="102"/>
                      <a:pt x="328" y="103"/>
                      <a:pt x="328" y="104"/>
                    </a:cubicBezTo>
                    <a:cubicBezTo>
                      <a:pt x="328" y="105"/>
                      <a:pt x="328" y="105"/>
                      <a:pt x="328" y="105"/>
                    </a:cubicBezTo>
                    <a:cubicBezTo>
                      <a:pt x="328" y="106"/>
                      <a:pt x="329" y="108"/>
                      <a:pt x="331" y="110"/>
                    </a:cubicBezTo>
                    <a:cubicBezTo>
                      <a:pt x="331" y="113"/>
                      <a:pt x="331" y="113"/>
                      <a:pt x="331" y="113"/>
                    </a:cubicBezTo>
                    <a:cubicBezTo>
                      <a:pt x="332" y="112"/>
                      <a:pt x="332" y="112"/>
                      <a:pt x="332" y="112"/>
                    </a:cubicBezTo>
                    <a:cubicBezTo>
                      <a:pt x="333" y="116"/>
                      <a:pt x="335" y="116"/>
                      <a:pt x="336" y="117"/>
                    </a:cubicBezTo>
                    <a:cubicBezTo>
                      <a:pt x="337" y="117"/>
                      <a:pt x="338" y="117"/>
                      <a:pt x="344" y="116"/>
                    </a:cubicBezTo>
                    <a:cubicBezTo>
                      <a:pt x="346" y="115"/>
                      <a:pt x="349" y="115"/>
                      <a:pt x="352" y="114"/>
                    </a:cubicBezTo>
                    <a:cubicBezTo>
                      <a:pt x="359" y="113"/>
                      <a:pt x="364" y="113"/>
                      <a:pt x="366" y="113"/>
                    </a:cubicBezTo>
                    <a:cubicBezTo>
                      <a:pt x="367" y="114"/>
                      <a:pt x="368" y="118"/>
                      <a:pt x="368" y="119"/>
                    </a:cubicBezTo>
                    <a:cubicBezTo>
                      <a:pt x="368" y="119"/>
                      <a:pt x="368" y="119"/>
                      <a:pt x="368" y="119"/>
                    </a:cubicBezTo>
                    <a:cubicBezTo>
                      <a:pt x="368" y="120"/>
                      <a:pt x="364" y="124"/>
                      <a:pt x="357" y="128"/>
                    </a:cubicBezTo>
                    <a:cubicBezTo>
                      <a:pt x="355" y="130"/>
                      <a:pt x="353" y="131"/>
                      <a:pt x="352" y="133"/>
                    </a:cubicBezTo>
                    <a:cubicBezTo>
                      <a:pt x="346" y="137"/>
                      <a:pt x="345" y="137"/>
                      <a:pt x="345" y="138"/>
                    </a:cubicBezTo>
                    <a:cubicBezTo>
                      <a:pt x="345" y="139"/>
                      <a:pt x="345" y="139"/>
                      <a:pt x="345" y="139"/>
                    </a:cubicBezTo>
                    <a:cubicBezTo>
                      <a:pt x="345" y="141"/>
                      <a:pt x="345" y="142"/>
                      <a:pt x="346" y="144"/>
                    </a:cubicBezTo>
                    <a:cubicBezTo>
                      <a:pt x="345" y="147"/>
                      <a:pt x="345" y="147"/>
                      <a:pt x="345" y="147"/>
                    </a:cubicBezTo>
                    <a:cubicBezTo>
                      <a:pt x="346" y="147"/>
                      <a:pt x="346" y="147"/>
                      <a:pt x="346" y="147"/>
                    </a:cubicBezTo>
                    <a:cubicBezTo>
                      <a:pt x="347" y="150"/>
                      <a:pt x="348" y="151"/>
                      <a:pt x="349" y="152"/>
                    </a:cubicBezTo>
                    <a:cubicBezTo>
                      <a:pt x="350" y="152"/>
                      <a:pt x="351" y="153"/>
                      <a:pt x="357" y="153"/>
                    </a:cubicBezTo>
                    <a:cubicBezTo>
                      <a:pt x="359" y="153"/>
                      <a:pt x="362" y="153"/>
                      <a:pt x="365" y="153"/>
                    </a:cubicBezTo>
                    <a:cubicBezTo>
                      <a:pt x="373" y="154"/>
                      <a:pt x="378" y="155"/>
                      <a:pt x="379" y="155"/>
                    </a:cubicBezTo>
                    <a:cubicBezTo>
                      <a:pt x="380" y="156"/>
                      <a:pt x="380" y="159"/>
                      <a:pt x="380" y="161"/>
                    </a:cubicBezTo>
                    <a:cubicBezTo>
                      <a:pt x="380" y="162"/>
                      <a:pt x="380" y="162"/>
                      <a:pt x="380" y="162"/>
                    </a:cubicBezTo>
                    <a:cubicBezTo>
                      <a:pt x="379" y="163"/>
                      <a:pt x="375" y="165"/>
                      <a:pt x="368" y="168"/>
                    </a:cubicBezTo>
                    <a:cubicBezTo>
                      <a:pt x="365" y="169"/>
                      <a:pt x="363" y="170"/>
                      <a:pt x="361" y="171"/>
                    </a:cubicBezTo>
                    <a:cubicBezTo>
                      <a:pt x="354" y="174"/>
                      <a:pt x="354" y="174"/>
                      <a:pt x="353" y="175"/>
                    </a:cubicBezTo>
                    <a:cubicBezTo>
                      <a:pt x="352" y="176"/>
                      <a:pt x="352" y="177"/>
                      <a:pt x="352" y="178"/>
                    </a:cubicBezTo>
                    <a:cubicBezTo>
                      <a:pt x="352" y="179"/>
                      <a:pt x="352" y="181"/>
                      <a:pt x="352" y="181"/>
                    </a:cubicBezTo>
                    <a:cubicBezTo>
                      <a:pt x="351" y="184"/>
                      <a:pt x="351" y="184"/>
                      <a:pt x="351" y="184"/>
                    </a:cubicBezTo>
                    <a:cubicBezTo>
                      <a:pt x="352" y="184"/>
                      <a:pt x="352" y="184"/>
                      <a:pt x="352" y="184"/>
                    </a:cubicBezTo>
                    <a:cubicBezTo>
                      <a:pt x="352" y="187"/>
                      <a:pt x="353" y="188"/>
                      <a:pt x="354" y="189"/>
                    </a:cubicBezTo>
                    <a:cubicBezTo>
                      <a:pt x="355" y="190"/>
                      <a:pt x="356" y="190"/>
                      <a:pt x="361" y="192"/>
                    </a:cubicBezTo>
                    <a:cubicBezTo>
                      <a:pt x="364" y="193"/>
                      <a:pt x="366" y="194"/>
                      <a:pt x="369" y="194"/>
                    </a:cubicBezTo>
                    <a:cubicBezTo>
                      <a:pt x="376" y="197"/>
                      <a:pt x="381" y="199"/>
                      <a:pt x="382" y="199"/>
                    </a:cubicBezTo>
                    <a:cubicBezTo>
                      <a:pt x="382" y="200"/>
                      <a:pt x="383" y="201"/>
                      <a:pt x="383" y="202"/>
                    </a:cubicBezTo>
                    <a:cubicBezTo>
                      <a:pt x="383" y="204"/>
                      <a:pt x="382" y="206"/>
                      <a:pt x="382" y="207"/>
                    </a:cubicBezTo>
                    <a:cubicBezTo>
                      <a:pt x="381" y="207"/>
                      <a:pt x="376" y="208"/>
                      <a:pt x="368" y="210"/>
                    </a:cubicBezTo>
                    <a:cubicBezTo>
                      <a:pt x="366" y="210"/>
                      <a:pt x="363" y="210"/>
                      <a:pt x="361" y="211"/>
                    </a:cubicBezTo>
                    <a:cubicBezTo>
                      <a:pt x="354" y="212"/>
                      <a:pt x="353" y="212"/>
                      <a:pt x="352" y="213"/>
                    </a:cubicBezTo>
                    <a:cubicBezTo>
                      <a:pt x="352" y="213"/>
                      <a:pt x="351" y="215"/>
                      <a:pt x="350" y="219"/>
                    </a:cubicBezTo>
                    <a:cubicBezTo>
                      <a:pt x="350" y="219"/>
                      <a:pt x="350" y="219"/>
                      <a:pt x="350" y="219"/>
                    </a:cubicBezTo>
                    <a:cubicBezTo>
                      <a:pt x="350" y="220"/>
                      <a:pt x="350" y="220"/>
                      <a:pt x="350" y="220"/>
                    </a:cubicBezTo>
                    <a:cubicBezTo>
                      <a:pt x="350" y="222"/>
                      <a:pt x="349" y="223"/>
                      <a:pt x="349" y="224"/>
                    </a:cubicBezTo>
                    <a:cubicBezTo>
                      <a:pt x="349" y="225"/>
                      <a:pt x="350" y="226"/>
                      <a:pt x="350" y="227"/>
                    </a:cubicBezTo>
                    <a:cubicBezTo>
                      <a:pt x="351" y="228"/>
                      <a:pt x="351" y="228"/>
                      <a:pt x="357" y="231"/>
                    </a:cubicBezTo>
                    <a:cubicBezTo>
                      <a:pt x="359" y="232"/>
                      <a:pt x="361" y="234"/>
                      <a:pt x="364" y="235"/>
                    </a:cubicBezTo>
                    <a:cubicBezTo>
                      <a:pt x="370" y="239"/>
                      <a:pt x="374" y="242"/>
                      <a:pt x="375" y="243"/>
                    </a:cubicBezTo>
                    <a:cubicBezTo>
                      <a:pt x="375" y="243"/>
                      <a:pt x="375" y="243"/>
                      <a:pt x="375" y="244"/>
                    </a:cubicBezTo>
                    <a:cubicBezTo>
                      <a:pt x="375" y="246"/>
                      <a:pt x="374" y="249"/>
                      <a:pt x="373" y="250"/>
                    </a:cubicBezTo>
                    <a:cubicBezTo>
                      <a:pt x="372" y="250"/>
                      <a:pt x="367" y="250"/>
                      <a:pt x="359" y="250"/>
                    </a:cubicBezTo>
                    <a:cubicBezTo>
                      <a:pt x="357" y="250"/>
                      <a:pt x="354" y="249"/>
                      <a:pt x="352" y="249"/>
                    </a:cubicBezTo>
                    <a:cubicBezTo>
                      <a:pt x="345" y="249"/>
                      <a:pt x="344" y="249"/>
                      <a:pt x="343" y="249"/>
                    </a:cubicBezTo>
                    <a:cubicBezTo>
                      <a:pt x="342" y="250"/>
                      <a:pt x="341" y="252"/>
                      <a:pt x="340" y="255"/>
                    </a:cubicBezTo>
                    <a:cubicBezTo>
                      <a:pt x="339" y="255"/>
                      <a:pt x="339" y="255"/>
                      <a:pt x="339" y="255"/>
                    </a:cubicBezTo>
                    <a:cubicBezTo>
                      <a:pt x="339" y="256"/>
                      <a:pt x="339" y="256"/>
                      <a:pt x="339" y="256"/>
                    </a:cubicBezTo>
                    <a:cubicBezTo>
                      <a:pt x="338" y="258"/>
                      <a:pt x="337" y="260"/>
                      <a:pt x="337" y="261"/>
                    </a:cubicBezTo>
                    <a:cubicBezTo>
                      <a:pt x="337" y="262"/>
                      <a:pt x="338" y="262"/>
                      <a:pt x="338" y="262"/>
                    </a:cubicBezTo>
                    <a:cubicBezTo>
                      <a:pt x="338" y="263"/>
                      <a:pt x="339" y="264"/>
                      <a:pt x="343" y="268"/>
                    </a:cubicBezTo>
                    <a:cubicBezTo>
                      <a:pt x="345" y="270"/>
                      <a:pt x="347" y="272"/>
                      <a:pt x="349" y="274"/>
                    </a:cubicBezTo>
                    <a:cubicBezTo>
                      <a:pt x="354" y="279"/>
                      <a:pt x="358" y="283"/>
                      <a:pt x="358" y="284"/>
                    </a:cubicBezTo>
                    <a:cubicBezTo>
                      <a:pt x="358" y="286"/>
                      <a:pt x="356" y="290"/>
                      <a:pt x="355" y="290"/>
                    </a:cubicBezTo>
                    <a:cubicBezTo>
                      <a:pt x="354" y="290"/>
                      <a:pt x="349" y="289"/>
                      <a:pt x="341" y="287"/>
                    </a:cubicBezTo>
                    <a:cubicBezTo>
                      <a:pt x="339" y="286"/>
                      <a:pt x="336" y="285"/>
                      <a:pt x="334" y="285"/>
                    </a:cubicBezTo>
                    <a:cubicBezTo>
                      <a:pt x="328" y="282"/>
                      <a:pt x="327" y="282"/>
                      <a:pt x="326" y="283"/>
                    </a:cubicBezTo>
                    <a:cubicBezTo>
                      <a:pt x="325" y="283"/>
                      <a:pt x="324" y="284"/>
                      <a:pt x="321" y="287"/>
                    </a:cubicBezTo>
                    <a:cubicBezTo>
                      <a:pt x="320" y="287"/>
                      <a:pt x="320" y="287"/>
                      <a:pt x="320" y="287"/>
                    </a:cubicBezTo>
                    <a:cubicBezTo>
                      <a:pt x="320" y="288"/>
                      <a:pt x="320" y="288"/>
                      <a:pt x="320" y="288"/>
                    </a:cubicBezTo>
                    <a:cubicBezTo>
                      <a:pt x="317" y="292"/>
                      <a:pt x="317" y="293"/>
                      <a:pt x="317" y="294"/>
                    </a:cubicBezTo>
                    <a:cubicBezTo>
                      <a:pt x="317" y="294"/>
                      <a:pt x="317" y="294"/>
                      <a:pt x="317" y="294"/>
                    </a:cubicBezTo>
                    <a:cubicBezTo>
                      <a:pt x="317" y="295"/>
                      <a:pt x="318" y="296"/>
                      <a:pt x="321" y="301"/>
                    </a:cubicBezTo>
                    <a:cubicBezTo>
                      <a:pt x="323" y="303"/>
                      <a:pt x="324" y="305"/>
                      <a:pt x="326" y="308"/>
                    </a:cubicBezTo>
                    <a:cubicBezTo>
                      <a:pt x="330" y="314"/>
                      <a:pt x="332" y="319"/>
                      <a:pt x="333" y="320"/>
                    </a:cubicBezTo>
                    <a:cubicBezTo>
                      <a:pt x="332" y="322"/>
                      <a:pt x="329" y="325"/>
                      <a:pt x="328" y="325"/>
                    </a:cubicBezTo>
                    <a:cubicBezTo>
                      <a:pt x="326" y="325"/>
                      <a:pt x="322" y="323"/>
                      <a:pt x="315" y="319"/>
                    </a:cubicBezTo>
                    <a:cubicBezTo>
                      <a:pt x="313" y="318"/>
                      <a:pt x="311" y="316"/>
                      <a:pt x="309" y="315"/>
                    </a:cubicBezTo>
                    <a:cubicBezTo>
                      <a:pt x="303" y="311"/>
                      <a:pt x="302" y="311"/>
                      <a:pt x="301" y="311"/>
                    </a:cubicBezTo>
                    <a:cubicBezTo>
                      <a:pt x="300" y="311"/>
                      <a:pt x="299" y="312"/>
                      <a:pt x="296" y="315"/>
                    </a:cubicBezTo>
                    <a:cubicBezTo>
                      <a:pt x="294" y="315"/>
                      <a:pt x="294" y="315"/>
                      <a:pt x="294" y="315"/>
                    </a:cubicBezTo>
                    <a:cubicBezTo>
                      <a:pt x="294" y="316"/>
                      <a:pt x="294" y="316"/>
                      <a:pt x="294" y="316"/>
                    </a:cubicBezTo>
                    <a:cubicBezTo>
                      <a:pt x="291" y="318"/>
                      <a:pt x="290" y="319"/>
                      <a:pt x="290" y="321"/>
                    </a:cubicBezTo>
                    <a:cubicBezTo>
                      <a:pt x="290" y="321"/>
                      <a:pt x="290" y="321"/>
                      <a:pt x="290" y="321"/>
                    </a:cubicBezTo>
                    <a:cubicBezTo>
                      <a:pt x="290" y="321"/>
                      <a:pt x="290" y="321"/>
                      <a:pt x="290" y="321"/>
                    </a:cubicBezTo>
                    <a:cubicBezTo>
                      <a:pt x="290" y="322"/>
                      <a:pt x="291" y="323"/>
                      <a:pt x="292" y="328"/>
                    </a:cubicBezTo>
                    <a:cubicBezTo>
                      <a:pt x="293" y="330"/>
                      <a:pt x="294" y="333"/>
                      <a:pt x="295" y="336"/>
                    </a:cubicBezTo>
                    <a:cubicBezTo>
                      <a:pt x="298" y="342"/>
                      <a:pt x="299" y="348"/>
                      <a:pt x="299" y="349"/>
                    </a:cubicBezTo>
                    <a:cubicBezTo>
                      <a:pt x="298" y="351"/>
                      <a:pt x="295" y="353"/>
                      <a:pt x="293" y="353"/>
                    </a:cubicBezTo>
                    <a:cubicBezTo>
                      <a:pt x="292" y="353"/>
                      <a:pt x="288" y="350"/>
                      <a:pt x="283" y="344"/>
                    </a:cubicBezTo>
                    <a:cubicBezTo>
                      <a:pt x="281" y="342"/>
                      <a:pt x="279" y="340"/>
                      <a:pt x="277" y="339"/>
                    </a:cubicBezTo>
                    <a:cubicBezTo>
                      <a:pt x="272" y="334"/>
                      <a:pt x="272" y="333"/>
                      <a:pt x="271" y="333"/>
                    </a:cubicBezTo>
                    <a:cubicBezTo>
                      <a:pt x="270" y="333"/>
                      <a:pt x="268" y="333"/>
                      <a:pt x="265" y="335"/>
                    </a:cubicBezTo>
                    <a:cubicBezTo>
                      <a:pt x="263" y="335"/>
                      <a:pt x="263" y="335"/>
                      <a:pt x="263" y="335"/>
                    </a:cubicBezTo>
                    <a:cubicBezTo>
                      <a:pt x="263" y="336"/>
                      <a:pt x="263" y="336"/>
                      <a:pt x="263" y="336"/>
                    </a:cubicBezTo>
                    <a:cubicBezTo>
                      <a:pt x="260" y="337"/>
                      <a:pt x="258" y="338"/>
                      <a:pt x="258" y="340"/>
                    </a:cubicBezTo>
                    <a:cubicBezTo>
                      <a:pt x="258" y="340"/>
                      <a:pt x="258" y="341"/>
                      <a:pt x="258" y="341"/>
                    </a:cubicBezTo>
                    <a:cubicBezTo>
                      <a:pt x="258" y="342"/>
                      <a:pt x="258" y="344"/>
                      <a:pt x="258" y="348"/>
                    </a:cubicBezTo>
                    <a:cubicBezTo>
                      <a:pt x="259" y="350"/>
                      <a:pt x="259" y="353"/>
                      <a:pt x="259" y="356"/>
                    </a:cubicBezTo>
                    <a:cubicBezTo>
                      <a:pt x="260" y="360"/>
                      <a:pt x="260" y="365"/>
                      <a:pt x="260" y="368"/>
                    </a:cubicBezTo>
                    <a:cubicBezTo>
                      <a:pt x="260" y="369"/>
                      <a:pt x="260" y="370"/>
                      <a:pt x="260" y="370"/>
                    </a:cubicBezTo>
                    <a:cubicBezTo>
                      <a:pt x="259" y="371"/>
                      <a:pt x="255" y="373"/>
                      <a:pt x="253" y="372"/>
                    </a:cubicBezTo>
                    <a:cubicBezTo>
                      <a:pt x="252" y="371"/>
                      <a:pt x="249" y="368"/>
                      <a:pt x="245" y="361"/>
                    </a:cubicBezTo>
                    <a:cubicBezTo>
                      <a:pt x="244" y="359"/>
                      <a:pt x="242" y="357"/>
                      <a:pt x="241" y="355"/>
                    </a:cubicBezTo>
                    <a:cubicBezTo>
                      <a:pt x="237" y="349"/>
                      <a:pt x="237" y="348"/>
                      <a:pt x="236" y="348"/>
                    </a:cubicBezTo>
                    <a:cubicBezTo>
                      <a:pt x="235" y="347"/>
                      <a:pt x="233" y="347"/>
                      <a:pt x="229" y="348"/>
                    </a:cubicBezTo>
                    <a:cubicBezTo>
                      <a:pt x="227" y="347"/>
                      <a:pt x="227" y="347"/>
                      <a:pt x="227" y="347"/>
                    </a:cubicBezTo>
                    <a:cubicBezTo>
                      <a:pt x="227" y="349"/>
                      <a:pt x="227" y="349"/>
                      <a:pt x="227" y="349"/>
                    </a:cubicBezTo>
                    <a:cubicBezTo>
                      <a:pt x="224" y="349"/>
                      <a:pt x="223" y="350"/>
                      <a:pt x="222" y="351"/>
                    </a:cubicBezTo>
                    <a:cubicBezTo>
                      <a:pt x="221" y="352"/>
                      <a:pt x="221" y="353"/>
                      <a:pt x="221" y="359"/>
                    </a:cubicBezTo>
                    <a:cubicBezTo>
                      <a:pt x="220" y="361"/>
                      <a:pt x="220" y="364"/>
                      <a:pt x="220" y="367"/>
                    </a:cubicBezTo>
                    <a:cubicBezTo>
                      <a:pt x="218" y="375"/>
                      <a:pt x="217" y="380"/>
                      <a:pt x="217" y="381"/>
                    </a:cubicBezTo>
                    <a:cubicBezTo>
                      <a:pt x="215" y="382"/>
                      <a:pt x="211" y="382"/>
                      <a:pt x="210" y="382"/>
                    </a:cubicBezTo>
                    <a:cubicBezTo>
                      <a:pt x="209" y="381"/>
                      <a:pt x="207" y="376"/>
                      <a:pt x="204" y="369"/>
                    </a:cubicBezTo>
                    <a:cubicBezTo>
                      <a:pt x="204" y="366"/>
                      <a:pt x="203" y="364"/>
                      <a:pt x="202" y="362"/>
                    </a:cubicBezTo>
                    <a:cubicBezTo>
                      <a:pt x="200" y="355"/>
                      <a:pt x="200" y="354"/>
                      <a:pt x="199" y="354"/>
                    </a:cubicBezTo>
                    <a:cubicBezTo>
                      <a:pt x="198" y="353"/>
                      <a:pt x="197" y="352"/>
                      <a:pt x="192" y="353"/>
                    </a:cubicBezTo>
                    <a:cubicBezTo>
                      <a:pt x="191" y="352"/>
                      <a:pt x="191" y="352"/>
                      <a:pt x="191" y="352"/>
                    </a:cubicBezTo>
                    <a:cubicBezTo>
                      <a:pt x="190" y="353"/>
                      <a:pt x="190" y="353"/>
                      <a:pt x="190" y="353"/>
                    </a:cubicBezTo>
                    <a:cubicBezTo>
                      <a:pt x="186" y="352"/>
                      <a:pt x="185" y="353"/>
                      <a:pt x="184" y="354"/>
                    </a:cubicBezTo>
                    <a:cubicBezTo>
                      <a:pt x="183" y="354"/>
                      <a:pt x="183" y="355"/>
                      <a:pt x="181" y="361"/>
                    </a:cubicBezTo>
                    <a:cubicBezTo>
                      <a:pt x="180" y="363"/>
                      <a:pt x="179" y="366"/>
                      <a:pt x="178" y="369"/>
                    </a:cubicBezTo>
                    <a:cubicBezTo>
                      <a:pt x="175" y="376"/>
                      <a:pt x="173" y="380"/>
                      <a:pt x="173" y="382"/>
                    </a:cubicBezTo>
                    <a:cubicBezTo>
                      <a:pt x="171" y="382"/>
                      <a:pt x="167" y="382"/>
                      <a:pt x="165" y="381"/>
                    </a:cubicBezTo>
                    <a:cubicBezTo>
                      <a:pt x="165" y="380"/>
                      <a:pt x="164" y="375"/>
                      <a:pt x="163" y="367"/>
                    </a:cubicBezTo>
                    <a:cubicBezTo>
                      <a:pt x="163" y="364"/>
                      <a:pt x="163" y="362"/>
                      <a:pt x="163" y="360"/>
                    </a:cubicBezTo>
                    <a:cubicBezTo>
                      <a:pt x="162" y="353"/>
                      <a:pt x="162" y="352"/>
                      <a:pt x="161" y="351"/>
                    </a:cubicBezTo>
                    <a:cubicBezTo>
                      <a:pt x="160" y="350"/>
                      <a:pt x="158" y="349"/>
                      <a:pt x="155" y="349"/>
                    </a:cubicBezTo>
                    <a:cubicBezTo>
                      <a:pt x="154" y="347"/>
                      <a:pt x="154" y="347"/>
                      <a:pt x="154" y="347"/>
                    </a:cubicBezTo>
                    <a:cubicBezTo>
                      <a:pt x="153" y="348"/>
                      <a:pt x="153" y="348"/>
                      <a:pt x="153" y="348"/>
                    </a:cubicBezTo>
                    <a:cubicBezTo>
                      <a:pt x="149" y="347"/>
                      <a:pt x="148" y="347"/>
                      <a:pt x="147" y="348"/>
                    </a:cubicBezTo>
                    <a:cubicBezTo>
                      <a:pt x="146" y="348"/>
                      <a:pt x="146" y="349"/>
                      <a:pt x="142" y="354"/>
                    </a:cubicBezTo>
                    <a:cubicBezTo>
                      <a:pt x="141" y="356"/>
                      <a:pt x="139" y="359"/>
                      <a:pt x="138" y="361"/>
                    </a:cubicBezTo>
                    <a:cubicBezTo>
                      <a:pt x="133" y="367"/>
                      <a:pt x="130" y="371"/>
                      <a:pt x="129" y="372"/>
                    </a:cubicBezTo>
                    <a:cubicBezTo>
                      <a:pt x="128" y="372"/>
                      <a:pt x="123" y="371"/>
                      <a:pt x="122" y="370"/>
                    </a:cubicBezTo>
                    <a:cubicBezTo>
                      <a:pt x="122" y="369"/>
                      <a:pt x="122" y="369"/>
                      <a:pt x="122" y="368"/>
                    </a:cubicBezTo>
                    <a:cubicBezTo>
                      <a:pt x="122" y="368"/>
                      <a:pt x="122" y="368"/>
                      <a:pt x="122" y="368"/>
                    </a:cubicBezTo>
                    <a:cubicBezTo>
                      <a:pt x="122" y="366"/>
                      <a:pt x="123" y="361"/>
                      <a:pt x="124" y="356"/>
                    </a:cubicBezTo>
                    <a:cubicBezTo>
                      <a:pt x="124" y="353"/>
                      <a:pt x="124" y="351"/>
                      <a:pt x="125" y="348"/>
                    </a:cubicBezTo>
                    <a:cubicBezTo>
                      <a:pt x="125" y="344"/>
                      <a:pt x="125" y="342"/>
                      <a:pt x="125" y="341"/>
                    </a:cubicBezTo>
                    <a:cubicBezTo>
                      <a:pt x="125" y="341"/>
                      <a:pt x="125" y="340"/>
                      <a:pt x="125" y="340"/>
                    </a:cubicBezTo>
                    <a:cubicBezTo>
                      <a:pt x="124" y="338"/>
                      <a:pt x="123" y="337"/>
                      <a:pt x="120" y="336"/>
                    </a:cubicBezTo>
                    <a:cubicBezTo>
                      <a:pt x="119" y="334"/>
                      <a:pt x="119" y="334"/>
                      <a:pt x="119" y="334"/>
                    </a:cubicBezTo>
                    <a:cubicBezTo>
                      <a:pt x="118" y="335"/>
                      <a:pt x="118" y="335"/>
                      <a:pt x="118" y="335"/>
                    </a:cubicBezTo>
                    <a:cubicBezTo>
                      <a:pt x="115" y="333"/>
                      <a:pt x="114" y="333"/>
                      <a:pt x="112" y="333"/>
                    </a:cubicBezTo>
                    <a:cubicBezTo>
                      <a:pt x="111" y="334"/>
                      <a:pt x="110" y="334"/>
                      <a:pt x="106" y="338"/>
                    </a:cubicBezTo>
                    <a:cubicBezTo>
                      <a:pt x="104" y="340"/>
                      <a:pt x="102" y="342"/>
                      <a:pt x="100" y="344"/>
                    </a:cubicBezTo>
                    <a:cubicBezTo>
                      <a:pt x="94" y="349"/>
                      <a:pt x="90" y="352"/>
                      <a:pt x="89" y="353"/>
                    </a:cubicBezTo>
                    <a:cubicBezTo>
                      <a:pt x="88" y="353"/>
                      <a:pt x="84" y="350"/>
                      <a:pt x="83" y="349"/>
                    </a:cubicBezTo>
                    <a:cubicBezTo>
                      <a:pt x="83" y="347"/>
                      <a:pt x="85" y="342"/>
                      <a:pt x="88" y="335"/>
                    </a:cubicBezTo>
                    <a:cubicBezTo>
                      <a:pt x="88" y="333"/>
                      <a:pt x="89" y="331"/>
                      <a:pt x="90" y="329"/>
                    </a:cubicBezTo>
                    <a:cubicBezTo>
                      <a:pt x="92" y="323"/>
                      <a:pt x="93" y="322"/>
                      <a:pt x="93" y="321"/>
                    </a:cubicBezTo>
                    <a:cubicBezTo>
                      <a:pt x="93" y="321"/>
                      <a:pt x="93" y="321"/>
                      <a:pt x="93" y="321"/>
                    </a:cubicBezTo>
                    <a:cubicBezTo>
                      <a:pt x="93" y="320"/>
                      <a:pt x="93" y="320"/>
                      <a:pt x="93" y="320"/>
                    </a:cubicBezTo>
                    <a:cubicBezTo>
                      <a:pt x="93" y="319"/>
                      <a:pt x="92" y="318"/>
                      <a:pt x="88" y="315"/>
                    </a:cubicBezTo>
                    <a:cubicBezTo>
                      <a:pt x="88" y="314"/>
                      <a:pt x="88" y="314"/>
                      <a:pt x="88" y="314"/>
                    </a:cubicBezTo>
                    <a:cubicBezTo>
                      <a:pt x="87" y="314"/>
                      <a:pt x="87" y="314"/>
                      <a:pt x="87" y="314"/>
                    </a:cubicBezTo>
                    <a:cubicBezTo>
                      <a:pt x="84" y="311"/>
                      <a:pt x="83" y="311"/>
                      <a:pt x="82" y="311"/>
                    </a:cubicBezTo>
                    <a:cubicBezTo>
                      <a:pt x="81" y="311"/>
                      <a:pt x="80" y="312"/>
                      <a:pt x="75" y="315"/>
                    </a:cubicBezTo>
                    <a:cubicBezTo>
                      <a:pt x="73" y="316"/>
                      <a:pt x="70" y="317"/>
                      <a:pt x="67" y="319"/>
                    </a:cubicBezTo>
                    <a:cubicBezTo>
                      <a:pt x="61" y="322"/>
                      <a:pt x="56" y="325"/>
                      <a:pt x="55" y="325"/>
                    </a:cubicBezTo>
                    <a:cubicBezTo>
                      <a:pt x="53" y="324"/>
                      <a:pt x="50" y="321"/>
                      <a:pt x="50" y="320"/>
                    </a:cubicBezTo>
                    <a:cubicBezTo>
                      <a:pt x="50" y="319"/>
                      <a:pt x="53" y="314"/>
                      <a:pt x="57" y="308"/>
                    </a:cubicBezTo>
                    <a:cubicBezTo>
                      <a:pt x="59" y="305"/>
                      <a:pt x="60" y="303"/>
                      <a:pt x="61" y="302"/>
                    </a:cubicBezTo>
                    <a:cubicBezTo>
                      <a:pt x="65" y="296"/>
                      <a:pt x="66" y="295"/>
                      <a:pt x="66" y="294"/>
                    </a:cubicBezTo>
                    <a:cubicBezTo>
                      <a:pt x="66" y="293"/>
                      <a:pt x="65" y="292"/>
                      <a:pt x="63" y="288"/>
                    </a:cubicBezTo>
                    <a:cubicBezTo>
                      <a:pt x="63" y="286"/>
                      <a:pt x="63" y="286"/>
                      <a:pt x="63" y="286"/>
                    </a:cubicBezTo>
                    <a:cubicBezTo>
                      <a:pt x="61" y="286"/>
                      <a:pt x="61" y="286"/>
                      <a:pt x="61" y="286"/>
                    </a:cubicBezTo>
                    <a:cubicBezTo>
                      <a:pt x="59" y="283"/>
                      <a:pt x="58" y="283"/>
                      <a:pt x="57" y="283"/>
                    </a:cubicBezTo>
                    <a:cubicBezTo>
                      <a:pt x="56" y="282"/>
                      <a:pt x="55" y="283"/>
                      <a:pt x="49" y="284"/>
                    </a:cubicBezTo>
                    <a:cubicBezTo>
                      <a:pt x="47" y="285"/>
                      <a:pt x="44" y="286"/>
                      <a:pt x="41" y="287"/>
                    </a:cubicBezTo>
                    <a:cubicBezTo>
                      <a:pt x="34" y="289"/>
                      <a:pt x="29" y="290"/>
                      <a:pt x="28" y="290"/>
                    </a:cubicBezTo>
                    <a:cubicBezTo>
                      <a:pt x="27" y="289"/>
                      <a:pt x="24" y="285"/>
                      <a:pt x="24" y="284"/>
                    </a:cubicBezTo>
                    <a:cubicBezTo>
                      <a:pt x="25" y="283"/>
                      <a:pt x="28" y="279"/>
                      <a:pt x="34" y="274"/>
                    </a:cubicBezTo>
                    <a:cubicBezTo>
                      <a:pt x="36" y="272"/>
                      <a:pt x="38" y="270"/>
                      <a:pt x="39" y="269"/>
                    </a:cubicBezTo>
                    <a:cubicBezTo>
                      <a:pt x="45" y="264"/>
                      <a:pt x="45" y="263"/>
                      <a:pt x="45" y="262"/>
                    </a:cubicBezTo>
                    <a:cubicBezTo>
                      <a:pt x="46" y="262"/>
                      <a:pt x="46" y="262"/>
                      <a:pt x="46" y="261"/>
                    </a:cubicBezTo>
                    <a:cubicBezTo>
                      <a:pt x="46" y="260"/>
                      <a:pt x="45" y="259"/>
                      <a:pt x="44" y="256"/>
                    </a:cubicBezTo>
                    <a:cubicBezTo>
                      <a:pt x="44" y="254"/>
                      <a:pt x="44" y="254"/>
                      <a:pt x="44" y="254"/>
                    </a:cubicBezTo>
                    <a:cubicBezTo>
                      <a:pt x="43" y="254"/>
                      <a:pt x="43" y="254"/>
                      <a:pt x="43" y="254"/>
                    </a:cubicBezTo>
                    <a:cubicBezTo>
                      <a:pt x="42" y="250"/>
                      <a:pt x="41" y="250"/>
                      <a:pt x="40" y="249"/>
                    </a:cubicBezTo>
                    <a:cubicBezTo>
                      <a:pt x="39" y="249"/>
                      <a:pt x="38" y="249"/>
                      <a:pt x="32" y="249"/>
                    </a:cubicBezTo>
                    <a:cubicBezTo>
                      <a:pt x="29" y="249"/>
                      <a:pt x="26" y="249"/>
                      <a:pt x="24" y="250"/>
                    </a:cubicBezTo>
                    <a:cubicBezTo>
                      <a:pt x="16" y="250"/>
                      <a:pt x="11" y="250"/>
                      <a:pt x="9" y="249"/>
                    </a:cubicBezTo>
                    <a:cubicBezTo>
                      <a:pt x="9" y="248"/>
                      <a:pt x="7" y="245"/>
                      <a:pt x="7" y="243"/>
                    </a:cubicBezTo>
                    <a:cubicBezTo>
                      <a:pt x="7" y="243"/>
                      <a:pt x="7" y="243"/>
                      <a:pt x="7" y="243"/>
                    </a:cubicBezTo>
                    <a:cubicBezTo>
                      <a:pt x="8" y="242"/>
                      <a:pt x="12" y="239"/>
                      <a:pt x="19" y="235"/>
                    </a:cubicBezTo>
                    <a:cubicBezTo>
                      <a:pt x="22" y="234"/>
                      <a:pt x="24" y="233"/>
                      <a:pt x="26" y="231"/>
                    </a:cubicBezTo>
                    <a:cubicBezTo>
                      <a:pt x="32" y="228"/>
                      <a:pt x="33" y="228"/>
                      <a:pt x="33" y="227"/>
                    </a:cubicBezTo>
                    <a:cubicBezTo>
                      <a:pt x="33" y="226"/>
                      <a:pt x="33" y="225"/>
                      <a:pt x="33" y="225"/>
                    </a:cubicBezTo>
                    <a:cubicBezTo>
                      <a:pt x="33" y="223"/>
                      <a:pt x="33" y="221"/>
                      <a:pt x="33" y="220"/>
                    </a:cubicBezTo>
                    <a:cubicBezTo>
                      <a:pt x="34" y="218"/>
                      <a:pt x="34" y="218"/>
                      <a:pt x="34" y="218"/>
                    </a:cubicBezTo>
                    <a:cubicBezTo>
                      <a:pt x="33" y="218"/>
                      <a:pt x="33" y="218"/>
                      <a:pt x="33" y="218"/>
                    </a:cubicBezTo>
                    <a:cubicBezTo>
                      <a:pt x="32" y="214"/>
                      <a:pt x="31" y="213"/>
                      <a:pt x="30" y="213"/>
                    </a:cubicBezTo>
                    <a:cubicBezTo>
                      <a:pt x="30" y="212"/>
                      <a:pt x="29" y="212"/>
                      <a:pt x="23" y="211"/>
                    </a:cubicBezTo>
                    <a:cubicBezTo>
                      <a:pt x="20" y="210"/>
                      <a:pt x="18" y="210"/>
                      <a:pt x="15" y="209"/>
                    </a:cubicBezTo>
                    <a:cubicBezTo>
                      <a:pt x="7" y="208"/>
                      <a:pt x="2" y="206"/>
                      <a:pt x="1" y="206"/>
                    </a:cubicBezTo>
                    <a:cubicBezTo>
                      <a:pt x="1" y="205"/>
                      <a:pt x="0" y="203"/>
                      <a:pt x="0" y="201"/>
                    </a:cubicBezTo>
                    <a:close/>
                    <a:moveTo>
                      <a:pt x="307" y="191"/>
                    </a:moveTo>
                    <a:cubicBezTo>
                      <a:pt x="307" y="127"/>
                      <a:pt x="255" y="76"/>
                      <a:pt x="191" y="76"/>
                    </a:cubicBezTo>
                    <a:cubicBezTo>
                      <a:pt x="128" y="76"/>
                      <a:pt x="76" y="127"/>
                      <a:pt x="76" y="191"/>
                    </a:cubicBezTo>
                    <a:cubicBezTo>
                      <a:pt x="76" y="255"/>
                      <a:pt x="128" y="306"/>
                      <a:pt x="191" y="306"/>
                    </a:cubicBezTo>
                    <a:cubicBezTo>
                      <a:pt x="255" y="306"/>
                      <a:pt x="307" y="255"/>
                      <a:pt x="307" y="19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135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组合">
                <a:extLst>
                  <a:ext uri="{FF2B5EF4-FFF2-40B4-BE49-F238E27FC236}">
                    <a16:creationId xmlns:a16="http://schemas.microsoft.com/office/drawing/2014/main" id="{9BDD51A2-DCD2-8FCD-3C0A-B4D2B07432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2199" y="2912945"/>
                <a:ext cx="1771650" cy="1768475"/>
              </a:xfrm>
              <a:custGeom>
                <a:avLst/>
                <a:gdLst>
                  <a:gd name="T0" fmla="*/ 678532108 w 360"/>
                  <a:gd name="T1" fmla="*/ 2147483646 h 360"/>
                  <a:gd name="T2" fmla="*/ 339266054 w 360"/>
                  <a:gd name="T3" fmla="*/ 2147483646 h 360"/>
                  <a:gd name="T4" fmla="*/ 751228813 w 360"/>
                  <a:gd name="T5" fmla="*/ 2147483646 h 360"/>
                  <a:gd name="T6" fmla="*/ 726996578 w 360"/>
                  <a:gd name="T7" fmla="*/ 2147483646 h 360"/>
                  <a:gd name="T8" fmla="*/ 1066262631 w 360"/>
                  <a:gd name="T9" fmla="*/ 2147483646 h 360"/>
                  <a:gd name="T10" fmla="*/ 1114727101 w 360"/>
                  <a:gd name="T11" fmla="*/ 2147483646 h 360"/>
                  <a:gd name="T12" fmla="*/ 1550927016 w 360"/>
                  <a:gd name="T13" fmla="*/ 1954783841 h 360"/>
                  <a:gd name="T14" fmla="*/ 1623628643 w 360"/>
                  <a:gd name="T15" fmla="*/ 1375588629 h 360"/>
                  <a:gd name="T16" fmla="*/ 2147483646 w 360"/>
                  <a:gd name="T17" fmla="*/ 1303189228 h 360"/>
                  <a:gd name="T18" fmla="*/ 2147483646 w 360"/>
                  <a:gd name="T19" fmla="*/ 1013591621 h 360"/>
                  <a:gd name="T20" fmla="*/ 2147483646 w 360"/>
                  <a:gd name="T21" fmla="*/ 820528188 h 360"/>
                  <a:gd name="T22" fmla="*/ 2147483646 w 360"/>
                  <a:gd name="T23" fmla="*/ 699859244 h 360"/>
                  <a:gd name="T24" fmla="*/ 2147483646 w 360"/>
                  <a:gd name="T25" fmla="*/ 555060441 h 360"/>
                  <a:gd name="T26" fmla="*/ 2147483646 w 360"/>
                  <a:gd name="T27" fmla="*/ 506795811 h 360"/>
                  <a:gd name="T28" fmla="*/ 2147483646 w 360"/>
                  <a:gd name="T29" fmla="*/ 675729385 h 360"/>
                  <a:gd name="T30" fmla="*/ 2147483646 w 360"/>
                  <a:gd name="T31" fmla="*/ 386131779 h 360"/>
                  <a:gd name="T32" fmla="*/ 2147483646 w 360"/>
                  <a:gd name="T33" fmla="*/ 748128787 h 360"/>
                  <a:gd name="T34" fmla="*/ 2147483646 w 360"/>
                  <a:gd name="T35" fmla="*/ 820528188 h 360"/>
                  <a:gd name="T36" fmla="*/ 2147483646 w 360"/>
                  <a:gd name="T37" fmla="*/ 1158390424 h 360"/>
                  <a:gd name="T38" fmla="*/ 2147483646 w 360"/>
                  <a:gd name="T39" fmla="*/ 1351453858 h 360"/>
                  <a:gd name="T40" fmla="*/ 2147483646 w 360"/>
                  <a:gd name="T41" fmla="*/ 1520387432 h 360"/>
                  <a:gd name="T42" fmla="*/ 2147483646 w 360"/>
                  <a:gd name="T43" fmla="*/ 1858254581 h 360"/>
                  <a:gd name="T44" fmla="*/ 2147483646 w 360"/>
                  <a:gd name="T45" fmla="*/ 2075452785 h 360"/>
                  <a:gd name="T46" fmla="*/ 2147483646 w 360"/>
                  <a:gd name="T47" fmla="*/ 2147483646 h 360"/>
                  <a:gd name="T48" fmla="*/ 2147483646 w 360"/>
                  <a:gd name="T49" fmla="*/ 2147483646 h 360"/>
                  <a:gd name="T50" fmla="*/ 2147483646 w 360"/>
                  <a:gd name="T51" fmla="*/ 2147483646 h 360"/>
                  <a:gd name="T52" fmla="*/ 2147483646 w 360"/>
                  <a:gd name="T53" fmla="*/ 2147483646 h 360"/>
                  <a:gd name="T54" fmla="*/ 2147483646 w 360"/>
                  <a:gd name="T55" fmla="*/ 2147483646 h 360"/>
                  <a:gd name="T56" fmla="*/ 2147483646 w 360"/>
                  <a:gd name="T57" fmla="*/ 2147483646 h 360"/>
                  <a:gd name="T58" fmla="*/ 2147483646 w 360"/>
                  <a:gd name="T59" fmla="*/ 2147483646 h 360"/>
                  <a:gd name="T60" fmla="*/ 2147483646 w 360"/>
                  <a:gd name="T61" fmla="*/ 2147483646 h 360"/>
                  <a:gd name="T62" fmla="*/ 2147483646 w 360"/>
                  <a:gd name="T63" fmla="*/ 2147483646 h 360"/>
                  <a:gd name="T64" fmla="*/ 2147483646 w 360"/>
                  <a:gd name="T65" fmla="*/ 2147483646 h 360"/>
                  <a:gd name="T66" fmla="*/ 2147483646 w 360"/>
                  <a:gd name="T67" fmla="*/ 2147483646 h 360"/>
                  <a:gd name="T68" fmla="*/ 2147483646 w 360"/>
                  <a:gd name="T69" fmla="*/ 2147483646 h 360"/>
                  <a:gd name="T70" fmla="*/ 2147483646 w 360"/>
                  <a:gd name="T71" fmla="*/ 2147483646 h 360"/>
                  <a:gd name="T72" fmla="*/ 2147483646 w 360"/>
                  <a:gd name="T73" fmla="*/ 2147483646 h 360"/>
                  <a:gd name="T74" fmla="*/ 2147483646 w 360"/>
                  <a:gd name="T75" fmla="*/ 2147483646 h 360"/>
                  <a:gd name="T76" fmla="*/ 2147483646 w 360"/>
                  <a:gd name="T77" fmla="*/ 2147483646 h 360"/>
                  <a:gd name="T78" fmla="*/ 2147483646 w 360"/>
                  <a:gd name="T79" fmla="*/ 2147483646 h 360"/>
                  <a:gd name="T80" fmla="*/ 2147483646 w 360"/>
                  <a:gd name="T81" fmla="*/ 2147483646 h 360"/>
                  <a:gd name="T82" fmla="*/ 2147483646 w 360"/>
                  <a:gd name="T83" fmla="*/ 2147483646 h 360"/>
                  <a:gd name="T84" fmla="*/ 2147483646 w 360"/>
                  <a:gd name="T85" fmla="*/ 2147483646 h 360"/>
                  <a:gd name="T86" fmla="*/ 2147483646 w 360"/>
                  <a:gd name="T87" fmla="*/ 2147483646 h 360"/>
                  <a:gd name="T88" fmla="*/ 2147483646 w 360"/>
                  <a:gd name="T89" fmla="*/ 2147483646 h 360"/>
                  <a:gd name="T90" fmla="*/ 2147483646 w 360"/>
                  <a:gd name="T91" fmla="*/ 2147483646 h 360"/>
                  <a:gd name="T92" fmla="*/ 2147483646 w 360"/>
                  <a:gd name="T93" fmla="*/ 2147483646 h 360"/>
                  <a:gd name="T94" fmla="*/ 2059823636 w 360"/>
                  <a:gd name="T95" fmla="*/ 2147483646 h 360"/>
                  <a:gd name="T96" fmla="*/ 1987126931 w 360"/>
                  <a:gd name="T97" fmla="*/ 2147483646 h 360"/>
                  <a:gd name="T98" fmla="*/ 1308594824 w 360"/>
                  <a:gd name="T99" fmla="*/ 2147483646 h 360"/>
                  <a:gd name="T100" fmla="*/ 1284362589 w 360"/>
                  <a:gd name="T101" fmla="*/ 2147483646 h 360"/>
                  <a:gd name="T102" fmla="*/ 896632065 w 360"/>
                  <a:gd name="T103" fmla="*/ 2147483646 h 360"/>
                  <a:gd name="T104" fmla="*/ 896632065 w 360"/>
                  <a:gd name="T105" fmla="*/ 2147483646 h 360"/>
                  <a:gd name="T106" fmla="*/ 436199915 w 360"/>
                  <a:gd name="T107" fmla="*/ 2147483646 h 360"/>
                  <a:gd name="T108" fmla="*/ 726996578 w 360"/>
                  <a:gd name="T109" fmla="*/ 2147483646 h 360"/>
                  <a:gd name="T110" fmla="*/ 2147483646 w 360"/>
                  <a:gd name="T111" fmla="*/ 2147483646 h 3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60" h="360">
                    <a:moveTo>
                      <a:pt x="0" y="190"/>
                    </a:moveTo>
                    <a:cubicBezTo>
                      <a:pt x="0" y="189"/>
                      <a:pt x="0" y="188"/>
                      <a:pt x="0" y="188"/>
                    </a:cubicBezTo>
                    <a:cubicBezTo>
                      <a:pt x="1" y="187"/>
                      <a:pt x="5" y="186"/>
                      <a:pt x="13" y="184"/>
                    </a:cubicBezTo>
                    <a:cubicBezTo>
                      <a:pt x="15" y="183"/>
                      <a:pt x="17" y="182"/>
                      <a:pt x="19" y="182"/>
                    </a:cubicBezTo>
                    <a:cubicBezTo>
                      <a:pt x="26" y="180"/>
                      <a:pt x="26" y="180"/>
                      <a:pt x="27" y="179"/>
                    </a:cubicBezTo>
                    <a:cubicBezTo>
                      <a:pt x="28" y="178"/>
                      <a:pt x="28" y="177"/>
                      <a:pt x="28" y="173"/>
                    </a:cubicBezTo>
                    <a:cubicBezTo>
                      <a:pt x="28" y="172"/>
                      <a:pt x="28" y="172"/>
                      <a:pt x="28" y="172"/>
                    </a:cubicBezTo>
                    <a:cubicBezTo>
                      <a:pt x="28" y="172"/>
                      <a:pt x="28" y="172"/>
                      <a:pt x="28" y="172"/>
                    </a:cubicBezTo>
                    <a:cubicBezTo>
                      <a:pt x="28" y="172"/>
                      <a:pt x="29" y="170"/>
                      <a:pt x="29" y="169"/>
                    </a:cubicBezTo>
                    <a:cubicBezTo>
                      <a:pt x="29" y="167"/>
                      <a:pt x="28" y="166"/>
                      <a:pt x="28" y="165"/>
                    </a:cubicBezTo>
                    <a:cubicBezTo>
                      <a:pt x="27" y="165"/>
                      <a:pt x="26" y="164"/>
                      <a:pt x="21" y="162"/>
                    </a:cubicBezTo>
                    <a:cubicBezTo>
                      <a:pt x="19" y="161"/>
                      <a:pt x="16" y="160"/>
                      <a:pt x="14" y="159"/>
                    </a:cubicBezTo>
                    <a:cubicBezTo>
                      <a:pt x="7" y="156"/>
                      <a:pt x="3" y="154"/>
                      <a:pt x="2" y="153"/>
                    </a:cubicBezTo>
                    <a:cubicBezTo>
                      <a:pt x="2" y="153"/>
                      <a:pt x="2" y="152"/>
                      <a:pt x="2" y="152"/>
                    </a:cubicBezTo>
                    <a:cubicBezTo>
                      <a:pt x="2" y="149"/>
                      <a:pt x="3" y="147"/>
                      <a:pt x="3" y="146"/>
                    </a:cubicBezTo>
                    <a:cubicBezTo>
                      <a:pt x="4" y="146"/>
                      <a:pt x="9" y="145"/>
                      <a:pt x="16" y="145"/>
                    </a:cubicBezTo>
                    <a:cubicBezTo>
                      <a:pt x="19" y="145"/>
                      <a:pt x="21" y="145"/>
                      <a:pt x="23" y="145"/>
                    </a:cubicBezTo>
                    <a:cubicBezTo>
                      <a:pt x="30" y="144"/>
                      <a:pt x="31" y="144"/>
                      <a:pt x="31" y="144"/>
                    </a:cubicBezTo>
                    <a:cubicBezTo>
                      <a:pt x="32" y="143"/>
                      <a:pt x="33" y="142"/>
                      <a:pt x="34" y="138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4" y="137"/>
                      <a:pt x="34" y="137"/>
                      <a:pt x="34" y="137"/>
                    </a:cubicBezTo>
                    <a:cubicBezTo>
                      <a:pt x="35" y="135"/>
                      <a:pt x="36" y="134"/>
                      <a:pt x="36" y="132"/>
                    </a:cubicBezTo>
                    <a:cubicBezTo>
                      <a:pt x="36" y="132"/>
                      <a:pt x="35" y="131"/>
                      <a:pt x="35" y="131"/>
                    </a:cubicBezTo>
                    <a:cubicBezTo>
                      <a:pt x="35" y="130"/>
                      <a:pt x="34" y="129"/>
                      <a:pt x="30" y="126"/>
                    </a:cubicBezTo>
                    <a:cubicBezTo>
                      <a:pt x="28" y="125"/>
                      <a:pt x="25" y="123"/>
                      <a:pt x="23" y="121"/>
                    </a:cubicBezTo>
                    <a:cubicBezTo>
                      <a:pt x="18" y="117"/>
                      <a:pt x="14" y="114"/>
                      <a:pt x="13" y="113"/>
                    </a:cubicBezTo>
                    <a:cubicBezTo>
                      <a:pt x="13" y="111"/>
                      <a:pt x="15" y="107"/>
                      <a:pt x="16" y="106"/>
                    </a:cubicBezTo>
                    <a:cubicBezTo>
                      <a:pt x="17" y="106"/>
                      <a:pt x="22" y="107"/>
                      <a:pt x="29" y="108"/>
                    </a:cubicBezTo>
                    <a:cubicBezTo>
                      <a:pt x="31" y="109"/>
                      <a:pt x="34" y="109"/>
                      <a:pt x="36" y="110"/>
                    </a:cubicBezTo>
                    <a:cubicBezTo>
                      <a:pt x="42" y="111"/>
                      <a:pt x="43" y="111"/>
                      <a:pt x="44" y="111"/>
                    </a:cubicBezTo>
                    <a:cubicBezTo>
                      <a:pt x="45" y="110"/>
                      <a:pt x="46" y="110"/>
                      <a:pt x="48" y="106"/>
                    </a:cubicBezTo>
                    <a:cubicBezTo>
                      <a:pt x="48" y="105"/>
                      <a:pt x="48" y="105"/>
                      <a:pt x="48" y="105"/>
                    </a:cubicBezTo>
                    <a:cubicBezTo>
                      <a:pt x="48" y="105"/>
                      <a:pt x="48" y="105"/>
                      <a:pt x="48" y="105"/>
                    </a:cubicBezTo>
                    <a:cubicBezTo>
                      <a:pt x="51" y="101"/>
                      <a:pt x="51" y="100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0" y="98"/>
                      <a:pt x="50" y="97"/>
                      <a:pt x="46" y="93"/>
                    </a:cubicBezTo>
                    <a:cubicBezTo>
                      <a:pt x="45" y="91"/>
                      <a:pt x="43" y="89"/>
                      <a:pt x="41" y="87"/>
                    </a:cubicBezTo>
                    <a:cubicBezTo>
                      <a:pt x="37" y="81"/>
                      <a:pt x="34" y="77"/>
                      <a:pt x="33" y="76"/>
                    </a:cubicBezTo>
                    <a:cubicBezTo>
                      <a:pt x="34" y="75"/>
                      <a:pt x="36" y="71"/>
                      <a:pt x="37" y="71"/>
                    </a:cubicBezTo>
                    <a:cubicBezTo>
                      <a:pt x="39" y="71"/>
                      <a:pt x="43" y="72"/>
                      <a:pt x="50" y="75"/>
                    </a:cubicBezTo>
                    <a:cubicBezTo>
                      <a:pt x="52" y="76"/>
                      <a:pt x="54" y="77"/>
                      <a:pt x="56" y="78"/>
                    </a:cubicBezTo>
                    <a:cubicBezTo>
                      <a:pt x="62" y="81"/>
                      <a:pt x="63" y="81"/>
                      <a:pt x="64" y="81"/>
                    </a:cubicBezTo>
                    <a:cubicBezTo>
                      <a:pt x="65" y="81"/>
                      <a:pt x="66" y="80"/>
                      <a:pt x="69" y="77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72" y="74"/>
                      <a:pt x="73" y="73"/>
                      <a:pt x="73" y="71"/>
                    </a:cubicBezTo>
                    <a:cubicBezTo>
                      <a:pt x="73" y="70"/>
                      <a:pt x="73" y="69"/>
                      <a:pt x="70" y="64"/>
                    </a:cubicBezTo>
                    <a:cubicBezTo>
                      <a:pt x="69" y="62"/>
                      <a:pt x="68" y="60"/>
                      <a:pt x="67" y="57"/>
                    </a:cubicBezTo>
                    <a:cubicBezTo>
                      <a:pt x="63" y="51"/>
                      <a:pt x="62" y="46"/>
                      <a:pt x="61" y="45"/>
                    </a:cubicBezTo>
                    <a:cubicBezTo>
                      <a:pt x="62" y="44"/>
                      <a:pt x="65" y="41"/>
                      <a:pt x="67" y="41"/>
                    </a:cubicBezTo>
                    <a:cubicBezTo>
                      <a:pt x="68" y="41"/>
                      <a:pt x="71" y="43"/>
                      <a:pt x="77" y="48"/>
                    </a:cubicBezTo>
                    <a:cubicBezTo>
                      <a:pt x="79" y="50"/>
                      <a:pt x="81" y="51"/>
                      <a:pt x="83" y="52"/>
                    </a:cubicBezTo>
                    <a:cubicBezTo>
                      <a:pt x="88" y="56"/>
                      <a:pt x="89" y="57"/>
                      <a:pt x="90" y="57"/>
                    </a:cubicBezTo>
                    <a:cubicBezTo>
                      <a:pt x="91" y="57"/>
                      <a:pt x="92" y="57"/>
                      <a:pt x="95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3"/>
                      <a:pt x="97" y="53"/>
                      <a:pt x="97" y="53"/>
                    </a:cubicBezTo>
                    <a:cubicBezTo>
                      <a:pt x="100" y="52"/>
                      <a:pt x="101" y="50"/>
                      <a:pt x="101" y="49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101" y="48"/>
                      <a:pt x="101" y="46"/>
                      <a:pt x="100" y="42"/>
                    </a:cubicBezTo>
                    <a:cubicBezTo>
                      <a:pt x="99" y="40"/>
                      <a:pt x="99" y="37"/>
                      <a:pt x="98" y="35"/>
                    </a:cubicBezTo>
                    <a:cubicBezTo>
                      <a:pt x="97" y="29"/>
                      <a:pt x="96" y="24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7" y="20"/>
                      <a:pt x="100" y="18"/>
                      <a:pt x="102" y="18"/>
                    </a:cubicBezTo>
                    <a:cubicBezTo>
                      <a:pt x="103" y="19"/>
                      <a:pt x="106" y="22"/>
                      <a:pt x="111" y="28"/>
                    </a:cubicBezTo>
                    <a:cubicBezTo>
                      <a:pt x="112" y="30"/>
                      <a:pt x="114" y="32"/>
                      <a:pt x="115" y="34"/>
                    </a:cubicBezTo>
                    <a:cubicBezTo>
                      <a:pt x="119" y="39"/>
                      <a:pt x="120" y="39"/>
                      <a:pt x="121" y="40"/>
                    </a:cubicBezTo>
                    <a:cubicBezTo>
                      <a:pt x="122" y="40"/>
                      <a:pt x="123" y="40"/>
                      <a:pt x="127" y="38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31" y="37"/>
                      <a:pt x="133" y="36"/>
                      <a:pt x="133" y="35"/>
                    </a:cubicBezTo>
                    <a:cubicBezTo>
                      <a:pt x="134" y="34"/>
                      <a:pt x="134" y="33"/>
                      <a:pt x="134" y="29"/>
                    </a:cubicBezTo>
                    <a:cubicBezTo>
                      <a:pt x="134" y="25"/>
                      <a:pt x="134" y="25"/>
                      <a:pt x="134" y="25"/>
                    </a:cubicBezTo>
                    <a:cubicBezTo>
                      <a:pt x="134" y="24"/>
                      <a:pt x="134" y="22"/>
                      <a:pt x="134" y="20"/>
                    </a:cubicBezTo>
                    <a:cubicBezTo>
                      <a:pt x="134" y="12"/>
                      <a:pt x="134" y="8"/>
                      <a:pt x="135" y="6"/>
                    </a:cubicBezTo>
                    <a:cubicBezTo>
                      <a:pt x="136" y="5"/>
                      <a:pt x="140" y="4"/>
                      <a:pt x="141" y="5"/>
                    </a:cubicBezTo>
                    <a:cubicBezTo>
                      <a:pt x="142" y="6"/>
                      <a:pt x="144" y="10"/>
                      <a:pt x="148" y="16"/>
                    </a:cubicBezTo>
                    <a:cubicBezTo>
                      <a:pt x="149" y="19"/>
                      <a:pt x="150" y="21"/>
                      <a:pt x="151" y="23"/>
                    </a:cubicBezTo>
                    <a:cubicBezTo>
                      <a:pt x="153" y="29"/>
                      <a:pt x="154" y="29"/>
                      <a:pt x="155" y="30"/>
                    </a:cubicBezTo>
                    <a:cubicBezTo>
                      <a:pt x="156" y="30"/>
                      <a:pt x="157" y="31"/>
                      <a:pt x="161" y="30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7" y="30"/>
                      <a:pt x="168" y="28"/>
                      <a:pt x="168" y="28"/>
                    </a:cubicBezTo>
                    <a:cubicBezTo>
                      <a:pt x="169" y="27"/>
                      <a:pt x="169" y="26"/>
                      <a:pt x="170" y="21"/>
                    </a:cubicBezTo>
                    <a:cubicBezTo>
                      <a:pt x="171" y="19"/>
                      <a:pt x="171" y="16"/>
                      <a:pt x="172" y="13"/>
                    </a:cubicBezTo>
                    <a:cubicBezTo>
                      <a:pt x="174" y="6"/>
                      <a:pt x="176" y="2"/>
                      <a:pt x="176" y="1"/>
                    </a:cubicBezTo>
                    <a:cubicBezTo>
                      <a:pt x="177" y="0"/>
                      <a:pt x="182" y="0"/>
                      <a:pt x="183" y="1"/>
                    </a:cubicBezTo>
                    <a:cubicBezTo>
                      <a:pt x="183" y="2"/>
                      <a:pt x="185" y="6"/>
                      <a:pt x="186" y="13"/>
                    </a:cubicBezTo>
                    <a:cubicBezTo>
                      <a:pt x="187" y="16"/>
                      <a:pt x="187" y="18"/>
                      <a:pt x="188" y="20"/>
                    </a:cubicBezTo>
                    <a:cubicBezTo>
                      <a:pt x="189" y="27"/>
                      <a:pt x="189" y="27"/>
                      <a:pt x="190" y="28"/>
                    </a:cubicBezTo>
                    <a:cubicBezTo>
                      <a:pt x="191" y="29"/>
                      <a:pt x="192" y="29"/>
                      <a:pt x="196" y="30"/>
                    </a:cubicBezTo>
                    <a:cubicBezTo>
                      <a:pt x="197" y="30"/>
                      <a:pt x="197" y="30"/>
                      <a:pt x="197" y="30"/>
                    </a:cubicBezTo>
                    <a:cubicBezTo>
                      <a:pt x="198" y="30"/>
                      <a:pt x="198" y="30"/>
                      <a:pt x="198" y="30"/>
                    </a:cubicBezTo>
                    <a:cubicBezTo>
                      <a:pt x="202" y="31"/>
                      <a:pt x="203" y="30"/>
                      <a:pt x="204" y="29"/>
                    </a:cubicBezTo>
                    <a:cubicBezTo>
                      <a:pt x="205" y="29"/>
                      <a:pt x="205" y="28"/>
                      <a:pt x="207" y="23"/>
                    </a:cubicBezTo>
                    <a:cubicBezTo>
                      <a:pt x="208" y="21"/>
                      <a:pt x="210" y="19"/>
                      <a:pt x="211" y="16"/>
                    </a:cubicBezTo>
                    <a:cubicBezTo>
                      <a:pt x="214" y="10"/>
                      <a:pt x="217" y="6"/>
                      <a:pt x="218" y="5"/>
                    </a:cubicBezTo>
                    <a:cubicBezTo>
                      <a:pt x="219" y="4"/>
                      <a:pt x="223" y="5"/>
                      <a:pt x="224" y="6"/>
                    </a:cubicBezTo>
                    <a:cubicBezTo>
                      <a:pt x="224" y="7"/>
                      <a:pt x="225" y="11"/>
                      <a:pt x="225" y="17"/>
                    </a:cubicBezTo>
                    <a:cubicBezTo>
                      <a:pt x="225" y="18"/>
                      <a:pt x="225" y="19"/>
                      <a:pt x="225" y="19"/>
                    </a:cubicBezTo>
                    <a:cubicBezTo>
                      <a:pt x="225" y="22"/>
                      <a:pt x="225" y="24"/>
                      <a:pt x="225" y="26"/>
                    </a:cubicBezTo>
                    <a:cubicBezTo>
                      <a:pt x="225" y="28"/>
                      <a:pt x="225" y="30"/>
                      <a:pt x="225" y="31"/>
                    </a:cubicBezTo>
                    <a:cubicBezTo>
                      <a:pt x="225" y="33"/>
                      <a:pt x="225" y="34"/>
                      <a:pt x="225" y="35"/>
                    </a:cubicBezTo>
                    <a:cubicBezTo>
                      <a:pt x="226" y="35"/>
                      <a:pt x="227" y="36"/>
                      <a:pt x="231" y="37"/>
                    </a:cubicBezTo>
                    <a:cubicBezTo>
                      <a:pt x="232" y="39"/>
                      <a:pt x="232" y="39"/>
                      <a:pt x="232" y="39"/>
                    </a:cubicBezTo>
                    <a:cubicBezTo>
                      <a:pt x="232" y="38"/>
                      <a:pt x="232" y="38"/>
                      <a:pt x="232" y="38"/>
                    </a:cubicBezTo>
                    <a:cubicBezTo>
                      <a:pt x="236" y="40"/>
                      <a:pt x="237" y="39"/>
                      <a:pt x="238" y="39"/>
                    </a:cubicBezTo>
                    <a:cubicBezTo>
                      <a:pt x="239" y="39"/>
                      <a:pt x="239" y="38"/>
                      <a:pt x="243" y="34"/>
                    </a:cubicBezTo>
                    <a:cubicBezTo>
                      <a:pt x="244" y="32"/>
                      <a:pt x="246" y="30"/>
                      <a:pt x="248" y="28"/>
                    </a:cubicBezTo>
                    <a:cubicBezTo>
                      <a:pt x="253" y="22"/>
                      <a:pt x="256" y="19"/>
                      <a:pt x="257" y="18"/>
                    </a:cubicBezTo>
                    <a:cubicBezTo>
                      <a:pt x="259" y="18"/>
                      <a:pt x="262" y="20"/>
                      <a:pt x="263" y="21"/>
                    </a:cubicBezTo>
                    <a:cubicBezTo>
                      <a:pt x="263" y="23"/>
                      <a:pt x="262" y="28"/>
                      <a:pt x="261" y="34"/>
                    </a:cubicBezTo>
                    <a:cubicBezTo>
                      <a:pt x="260" y="37"/>
                      <a:pt x="260" y="39"/>
                      <a:pt x="259" y="41"/>
                    </a:cubicBezTo>
                    <a:cubicBezTo>
                      <a:pt x="258" y="45"/>
                      <a:pt x="257" y="47"/>
                      <a:pt x="257" y="48"/>
                    </a:cubicBezTo>
                    <a:cubicBezTo>
                      <a:pt x="257" y="48"/>
                      <a:pt x="257" y="48"/>
                      <a:pt x="257" y="48"/>
                    </a:cubicBezTo>
                    <a:cubicBezTo>
                      <a:pt x="258" y="49"/>
                      <a:pt x="258" y="49"/>
                      <a:pt x="258" y="49"/>
                    </a:cubicBezTo>
                    <a:cubicBezTo>
                      <a:pt x="258" y="50"/>
                      <a:pt x="259" y="51"/>
                      <a:pt x="262" y="53"/>
                    </a:cubicBezTo>
                    <a:cubicBezTo>
                      <a:pt x="263" y="55"/>
                      <a:pt x="263" y="55"/>
                      <a:pt x="263" y="55"/>
                    </a:cubicBezTo>
                    <a:cubicBezTo>
                      <a:pt x="264" y="54"/>
                      <a:pt x="264" y="54"/>
                      <a:pt x="264" y="54"/>
                    </a:cubicBezTo>
                    <a:cubicBezTo>
                      <a:pt x="267" y="56"/>
                      <a:pt x="268" y="56"/>
                      <a:pt x="269" y="56"/>
                    </a:cubicBezTo>
                    <a:cubicBezTo>
                      <a:pt x="270" y="56"/>
                      <a:pt x="271" y="56"/>
                      <a:pt x="275" y="52"/>
                    </a:cubicBezTo>
                    <a:cubicBezTo>
                      <a:pt x="277" y="51"/>
                      <a:pt x="279" y="49"/>
                      <a:pt x="281" y="48"/>
                    </a:cubicBezTo>
                    <a:cubicBezTo>
                      <a:pt x="287" y="43"/>
                      <a:pt x="291" y="41"/>
                      <a:pt x="293" y="40"/>
                    </a:cubicBezTo>
                    <a:cubicBezTo>
                      <a:pt x="294" y="41"/>
                      <a:pt x="297" y="43"/>
                      <a:pt x="298" y="45"/>
                    </a:cubicBezTo>
                    <a:cubicBezTo>
                      <a:pt x="297" y="46"/>
                      <a:pt x="296" y="50"/>
                      <a:pt x="292" y="57"/>
                    </a:cubicBezTo>
                    <a:cubicBezTo>
                      <a:pt x="291" y="59"/>
                      <a:pt x="290" y="61"/>
                      <a:pt x="289" y="63"/>
                    </a:cubicBezTo>
                    <a:cubicBezTo>
                      <a:pt x="286" y="68"/>
                      <a:pt x="286" y="69"/>
                      <a:pt x="286" y="70"/>
                    </a:cubicBezTo>
                    <a:cubicBezTo>
                      <a:pt x="286" y="70"/>
                      <a:pt x="286" y="70"/>
                      <a:pt x="286" y="70"/>
                    </a:cubicBezTo>
                    <a:cubicBezTo>
                      <a:pt x="286" y="70"/>
                      <a:pt x="286" y="70"/>
                      <a:pt x="286" y="70"/>
                    </a:cubicBezTo>
                    <a:cubicBezTo>
                      <a:pt x="286" y="72"/>
                      <a:pt x="287" y="73"/>
                      <a:pt x="289" y="75"/>
                    </a:cubicBezTo>
                    <a:cubicBezTo>
                      <a:pt x="290" y="78"/>
                      <a:pt x="290" y="78"/>
                      <a:pt x="290" y="78"/>
                    </a:cubicBezTo>
                    <a:cubicBezTo>
                      <a:pt x="291" y="77"/>
                      <a:pt x="291" y="77"/>
                      <a:pt x="291" y="77"/>
                    </a:cubicBezTo>
                    <a:cubicBezTo>
                      <a:pt x="293" y="79"/>
                      <a:pt x="294" y="80"/>
                      <a:pt x="295" y="80"/>
                    </a:cubicBezTo>
                    <a:cubicBezTo>
                      <a:pt x="296" y="80"/>
                      <a:pt x="297" y="80"/>
                      <a:pt x="302" y="78"/>
                    </a:cubicBezTo>
                    <a:cubicBezTo>
                      <a:pt x="304" y="77"/>
                      <a:pt x="307" y="76"/>
                      <a:pt x="309" y="75"/>
                    </a:cubicBezTo>
                    <a:cubicBezTo>
                      <a:pt x="316" y="72"/>
                      <a:pt x="321" y="70"/>
                      <a:pt x="322" y="70"/>
                    </a:cubicBezTo>
                    <a:cubicBezTo>
                      <a:pt x="323" y="71"/>
                      <a:pt x="326" y="74"/>
                      <a:pt x="326" y="76"/>
                    </a:cubicBezTo>
                    <a:cubicBezTo>
                      <a:pt x="325" y="77"/>
                      <a:pt x="323" y="80"/>
                      <a:pt x="318" y="86"/>
                    </a:cubicBezTo>
                    <a:cubicBezTo>
                      <a:pt x="316" y="88"/>
                      <a:pt x="315" y="90"/>
                      <a:pt x="313" y="91"/>
                    </a:cubicBezTo>
                    <a:cubicBezTo>
                      <a:pt x="309" y="96"/>
                      <a:pt x="308" y="97"/>
                      <a:pt x="308" y="98"/>
                    </a:cubicBezTo>
                    <a:cubicBezTo>
                      <a:pt x="308" y="98"/>
                      <a:pt x="308" y="98"/>
                      <a:pt x="308" y="98"/>
                    </a:cubicBezTo>
                    <a:cubicBezTo>
                      <a:pt x="308" y="99"/>
                      <a:pt x="309" y="101"/>
                      <a:pt x="311" y="104"/>
                    </a:cubicBezTo>
                    <a:cubicBezTo>
                      <a:pt x="311" y="106"/>
                      <a:pt x="311" y="106"/>
                      <a:pt x="311" y="106"/>
                    </a:cubicBezTo>
                    <a:cubicBezTo>
                      <a:pt x="312" y="106"/>
                      <a:pt x="312" y="106"/>
                      <a:pt x="312" y="106"/>
                    </a:cubicBezTo>
                    <a:cubicBezTo>
                      <a:pt x="313" y="109"/>
                      <a:pt x="314" y="109"/>
                      <a:pt x="315" y="110"/>
                    </a:cubicBezTo>
                    <a:cubicBezTo>
                      <a:pt x="316" y="110"/>
                      <a:pt x="317" y="110"/>
                      <a:pt x="323" y="109"/>
                    </a:cubicBezTo>
                    <a:cubicBezTo>
                      <a:pt x="325" y="108"/>
                      <a:pt x="328" y="108"/>
                      <a:pt x="330" y="107"/>
                    </a:cubicBezTo>
                    <a:cubicBezTo>
                      <a:pt x="337" y="106"/>
                      <a:pt x="342" y="106"/>
                      <a:pt x="343" y="106"/>
                    </a:cubicBezTo>
                    <a:cubicBezTo>
                      <a:pt x="344" y="107"/>
                      <a:pt x="346" y="110"/>
                      <a:pt x="346" y="112"/>
                    </a:cubicBezTo>
                    <a:cubicBezTo>
                      <a:pt x="346" y="112"/>
                      <a:pt x="346" y="112"/>
                      <a:pt x="346" y="112"/>
                    </a:cubicBezTo>
                    <a:cubicBezTo>
                      <a:pt x="345" y="113"/>
                      <a:pt x="342" y="116"/>
                      <a:pt x="336" y="120"/>
                    </a:cubicBezTo>
                    <a:cubicBezTo>
                      <a:pt x="334" y="122"/>
                      <a:pt x="332" y="123"/>
                      <a:pt x="330" y="124"/>
                    </a:cubicBezTo>
                    <a:cubicBezTo>
                      <a:pt x="325" y="128"/>
                      <a:pt x="324" y="129"/>
                      <a:pt x="324" y="130"/>
                    </a:cubicBezTo>
                    <a:cubicBezTo>
                      <a:pt x="324" y="130"/>
                      <a:pt x="324" y="131"/>
                      <a:pt x="324" y="131"/>
                    </a:cubicBezTo>
                    <a:cubicBezTo>
                      <a:pt x="324" y="132"/>
                      <a:pt x="324" y="134"/>
                      <a:pt x="325" y="136"/>
                    </a:cubicBezTo>
                    <a:cubicBezTo>
                      <a:pt x="324" y="138"/>
                      <a:pt x="324" y="138"/>
                      <a:pt x="324" y="138"/>
                    </a:cubicBezTo>
                    <a:cubicBezTo>
                      <a:pt x="325" y="138"/>
                      <a:pt x="325" y="138"/>
                      <a:pt x="325" y="138"/>
                    </a:cubicBezTo>
                    <a:cubicBezTo>
                      <a:pt x="326" y="141"/>
                      <a:pt x="327" y="142"/>
                      <a:pt x="328" y="143"/>
                    </a:cubicBezTo>
                    <a:cubicBezTo>
                      <a:pt x="329" y="143"/>
                      <a:pt x="330" y="143"/>
                      <a:pt x="335" y="144"/>
                    </a:cubicBezTo>
                    <a:cubicBezTo>
                      <a:pt x="338" y="144"/>
                      <a:pt x="340" y="144"/>
                      <a:pt x="343" y="144"/>
                    </a:cubicBezTo>
                    <a:cubicBezTo>
                      <a:pt x="350" y="145"/>
                      <a:pt x="355" y="145"/>
                      <a:pt x="356" y="146"/>
                    </a:cubicBezTo>
                    <a:cubicBezTo>
                      <a:pt x="357" y="146"/>
                      <a:pt x="357" y="149"/>
                      <a:pt x="358" y="151"/>
                    </a:cubicBezTo>
                    <a:cubicBezTo>
                      <a:pt x="358" y="152"/>
                      <a:pt x="357" y="152"/>
                      <a:pt x="357" y="152"/>
                    </a:cubicBezTo>
                    <a:cubicBezTo>
                      <a:pt x="356" y="153"/>
                      <a:pt x="352" y="155"/>
                      <a:pt x="345" y="158"/>
                    </a:cubicBezTo>
                    <a:cubicBezTo>
                      <a:pt x="343" y="159"/>
                      <a:pt x="341" y="160"/>
                      <a:pt x="339" y="161"/>
                    </a:cubicBezTo>
                    <a:cubicBezTo>
                      <a:pt x="333" y="163"/>
                      <a:pt x="332" y="163"/>
                      <a:pt x="332" y="164"/>
                    </a:cubicBezTo>
                    <a:cubicBezTo>
                      <a:pt x="331" y="165"/>
                      <a:pt x="331" y="166"/>
                      <a:pt x="331" y="168"/>
                    </a:cubicBezTo>
                    <a:cubicBezTo>
                      <a:pt x="331" y="169"/>
                      <a:pt x="331" y="170"/>
                      <a:pt x="331" y="170"/>
                    </a:cubicBezTo>
                    <a:cubicBezTo>
                      <a:pt x="330" y="173"/>
                      <a:pt x="330" y="173"/>
                      <a:pt x="330" y="173"/>
                    </a:cubicBezTo>
                    <a:cubicBezTo>
                      <a:pt x="331" y="173"/>
                      <a:pt x="331" y="173"/>
                      <a:pt x="331" y="173"/>
                    </a:cubicBezTo>
                    <a:cubicBezTo>
                      <a:pt x="331" y="175"/>
                      <a:pt x="332" y="177"/>
                      <a:pt x="333" y="178"/>
                    </a:cubicBezTo>
                    <a:cubicBezTo>
                      <a:pt x="333" y="179"/>
                      <a:pt x="334" y="179"/>
                      <a:pt x="340" y="180"/>
                    </a:cubicBezTo>
                    <a:cubicBezTo>
                      <a:pt x="342" y="181"/>
                      <a:pt x="344" y="182"/>
                      <a:pt x="347" y="183"/>
                    </a:cubicBezTo>
                    <a:cubicBezTo>
                      <a:pt x="354" y="185"/>
                      <a:pt x="358" y="187"/>
                      <a:pt x="359" y="187"/>
                    </a:cubicBezTo>
                    <a:cubicBezTo>
                      <a:pt x="360" y="188"/>
                      <a:pt x="360" y="189"/>
                      <a:pt x="360" y="190"/>
                    </a:cubicBezTo>
                    <a:cubicBezTo>
                      <a:pt x="360" y="192"/>
                      <a:pt x="359" y="193"/>
                      <a:pt x="359" y="194"/>
                    </a:cubicBezTo>
                    <a:cubicBezTo>
                      <a:pt x="358" y="194"/>
                      <a:pt x="354" y="196"/>
                      <a:pt x="346" y="197"/>
                    </a:cubicBezTo>
                    <a:cubicBezTo>
                      <a:pt x="344" y="197"/>
                      <a:pt x="341" y="198"/>
                      <a:pt x="339" y="198"/>
                    </a:cubicBezTo>
                    <a:cubicBezTo>
                      <a:pt x="333" y="199"/>
                      <a:pt x="332" y="199"/>
                      <a:pt x="331" y="200"/>
                    </a:cubicBezTo>
                    <a:cubicBezTo>
                      <a:pt x="331" y="201"/>
                      <a:pt x="330" y="202"/>
                      <a:pt x="329" y="206"/>
                    </a:cubicBezTo>
                    <a:cubicBezTo>
                      <a:pt x="329" y="206"/>
                      <a:pt x="329" y="206"/>
                      <a:pt x="329" y="206"/>
                    </a:cubicBezTo>
                    <a:cubicBezTo>
                      <a:pt x="329" y="206"/>
                      <a:pt x="329" y="206"/>
                      <a:pt x="329" y="206"/>
                    </a:cubicBezTo>
                    <a:cubicBezTo>
                      <a:pt x="329" y="208"/>
                      <a:pt x="329" y="210"/>
                      <a:pt x="329" y="211"/>
                    </a:cubicBezTo>
                    <a:cubicBezTo>
                      <a:pt x="329" y="212"/>
                      <a:pt x="329" y="213"/>
                      <a:pt x="329" y="213"/>
                    </a:cubicBezTo>
                    <a:cubicBezTo>
                      <a:pt x="330" y="214"/>
                      <a:pt x="331" y="215"/>
                      <a:pt x="335" y="217"/>
                    </a:cubicBezTo>
                    <a:cubicBezTo>
                      <a:pt x="337" y="218"/>
                      <a:pt x="340" y="220"/>
                      <a:pt x="342" y="221"/>
                    </a:cubicBezTo>
                    <a:cubicBezTo>
                      <a:pt x="348" y="225"/>
                      <a:pt x="352" y="228"/>
                      <a:pt x="353" y="229"/>
                    </a:cubicBezTo>
                    <a:cubicBezTo>
                      <a:pt x="353" y="229"/>
                      <a:pt x="353" y="229"/>
                      <a:pt x="353" y="229"/>
                    </a:cubicBezTo>
                    <a:cubicBezTo>
                      <a:pt x="353" y="231"/>
                      <a:pt x="352" y="234"/>
                      <a:pt x="351" y="235"/>
                    </a:cubicBezTo>
                    <a:cubicBezTo>
                      <a:pt x="350" y="235"/>
                      <a:pt x="345" y="235"/>
                      <a:pt x="338" y="235"/>
                    </a:cubicBezTo>
                    <a:cubicBezTo>
                      <a:pt x="335" y="235"/>
                      <a:pt x="333" y="234"/>
                      <a:pt x="331" y="234"/>
                    </a:cubicBezTo>
                    <a:cubicBezTo>
                      <a:pt x="325" y="234"/>
                      <a:pt x="324" y="234"/>
                      <a:pt x="323" y="234"/>
                    </a:cubicBezTo>
                    <a:cubicBezTo>
                      <a:pt x="322" y="235"/>
                      <a:pt x="321" y="236"/>
                      <a:pt x="320" y="239"/>
                    </a:cubicBezTo>
                    <a:cubicBezTo>
                      <a:pt x="319" y="240"/>
                      <a:pt x="319" y="240"/>
                      <a:pt x="319" y="240"/>
                    </a:cubicBezTo>
                    <a:cubicBezTo>
                      <a:pt x="319" y="240"/>
                      <a:pt x="319" y="240"/>
                      <a:pt x="319" y="240"/>
                    </a:cubicBezTo>
                    <a:cubicBezTo>
                      <a:pt x="318" y="243"/>
                      <a:pt x="317" y="244"/>
                      <a:pt x="317" y="246"/>
                    </a:cubicBezTo>
                    <a:cubicBezTo>
                      <a:pt x="317" y="246"/>
                      <a:pt x="317" y="246"/>
                      <a:pt x="318" y="247"/>
                    </a:cubicBezTo>
                    <a:cubicBezTo>
                      <a:pt x="318" y="248"/>
                      <a:pt x="319" y="248"/>
                      <a:pt x="323" y="252"/>
                    </a:cubicBezTo>
                    <a:cubicBezTo>
                      <a:pt x="324" y="254"/>
                      <a:pt x="326" y="256"/>
                      <a:pt x="328" y="258"/>
                    </a:cubicBezTo>
                    <a:cubicBezTo>
                      <a:pt x="334" y="263"/>
                      <a:pt x="337" y="266"/>
                      <a:pt x="337" y="267"/>
                    </a:cubicBezTo>
                    <a:cubicBezTo>
                      <a:pt x="337" y="269"/>
                      <a:pt x="335" y="272"/>
                      <a:pt x="334" y="273"/>
                    </a:cubicBezTo>
                    <a:cubicBezTo>
                      <a:pt x="333" y="273"/>
                      <a:pt x="328" y="272"/>
                      <a:pt x="321" y="270"/>
                    </a:cubicBezTo>
                    <a:cubicBezTo>
                      <a:pt x="319" y="269"/>
                      <a:pt x="317" y="268"/>
                      <a:pt x="315" y="268"/>
                    </a:cubicBezTo>
                    <a:cubicBezTo>
                      <a:pt x="308" y="266"/>
                      <a:pt x="308" y="265"/>
                      <a:pt x="307" y="266"/>
                    </a:cubicBezTo>
                    <a:cubicBezTo>
                      <a:pt x="306" y="266"/>
                      <a:pt x="304" y="267"/>
                      <a:pt x="302" y="270"/>
                    </a:cubicBezTo>
                    <a:cubicBezTo>
                      <a:pt x="301" y="270"/>
                      <a:pt x="301" y="270"/>
                      <a:pt x="301" y="270"/>
                    </a:cubicBezTo>
                    <a:cubicBezTo>
                      <a:pt x="301" y="271"/>
                      <a:pt x="301" y="271"/>
                      <a:pt x="301" y="271"/>
                    </a:cubicBezTo>
                    <a:cubicBezTo>
                      <a:pt x="299" y="274"/>
                      <a:pt x="299" y="276"/>
                      <a:pt x="299" y="276"/>
                    </a:cubicBezTo>
                    <a:cubicBezTo>
                      <a:pt x="299" y="277"/>
                      <a:pt x="299" y="277"/>
                      <a:pt x="299" y="277"/>
                    </a:cubicBezTo>
                    <a:cubicBezTo>
                      <a:pt x="299" y="278"/>
                      <a:pt x="299" y="279"/>
                      <a:pt x="302" y="283"/>
                    </a:cubicBezTo>
                    <a:cubicBezTo>
                      <a:pt x="304" y="285"/>
                      <a:pt x="305" y="287"/>
                      <a:pt x="307" y="290"/>
                    </a:cubicBezTo>
                    <a:cubicBezTo>
                      <a:pt x="310" y="296"/>
                      <a:pt x="313" y="300"/>
                      <a:pt x="313" y="301"/>
                    </a:cubicBezTo>
                    <a:cubicBezTo>
                      <a:pt x="313" y="303"/>
                      <a:pt x="310" y="306"/>
                      <a:pt x="308" y="306"/>
                    </a:cubicBezTo>
                    <a:cubicBezTo>
                      <a:pt x="307" y="306"/>
                      <a:pt x="303" y="304"/>
                      <a:pt x="297" y="300"/>
                    </a:cubicBezTo>
                    <a:cubicBezTo>
                      <a:pt x="295" y="299"/>
                      <a:pt x="293" y="298"/>
                      <a:pt x="291" y="296"/>
                    </a:cubicBezTo>
                    <a:cubicBezTo>
                      <a:pt x="285" y="293"/>
                      <a:pt x="284" y="293"/>
                      <a:pt x="283" y="293"/>
                    </a:cubicBezTo>
                    <a:cubicBezTo>
                      <a:pt x="282" y="293"/>
                      <a:pt x="281" y="293"/>
                      <a:pt x="278" y="296"/>
                    </a:cubicBezTo>
                    <a:cubicBezTo>
                      <a:pt x="277" y="296"/>
                      <a:pt x="277" y="296"/>
                      <a:pt x="277" y="296"/>
                    </a:cubicBezTo>
                    <a:cubicBezTo>
                      <a:pt x="277" y="297"/>
                      <a:pt x="277" y="297"/>
                      <a:pt x="277" y="297"/>
                    </a:cubicBezTo>
                    <a:cubicBezTo>
                      <a:pt x="274" y="299"/>
                      <a:pt x="273" y="301"/>
                      <a:pt x="273" y="302"/>
                    </a:cubicBezTo>
                    <a:cubicBezTo>
                      <a:pt x="273" y="302"/>
                      <a:pt x="273" y="302"/>
                      <a:pt x="273" y="302"/>
                    </a:cubicBezTo>
                    <a:cubicBezTo>
                      <a:pt x="273" y="302"/>
                      <a:pt x="273" y="302"/>
                      <a:pt x="273" y="302"/>
                    </a:cubicBezTo>
                    <a:cubicBezTo>
                      <a:pt x="273" y="303"/>
                      <a:pt x="274" y="304"/>
                      <a:pt x="275" y="309"/>
                    </a:cubicBezTo>
                    <a:cubicBezTo>
                      <a:pt x="276" y="311"/>
                      <a:pt x="277" y="313"/>
                      <a:pt x="278" y="316"/>
                    </a:cubicBezTo>
                    <a:cubicBezTo>
                      <a:pt x="280" y="322"/>
                      <a:pt x="282" y="327"/>
                      <a:pt x="282" y="329"/>
                    </a:cubicBezTo>
                    <a:cubicBezTo>
                      <a:pt x="281" y="330"/>
                      <a:pt x="277" y="332"/>
                      <a:pt x="276" y="332"/>
                    </a:cubicBezTo>
                    <a:cubicBezTo>
                      <a:pt x="275" y="332"/>
                      <a:pt x="271" y="329"/>
                      <a:pt x="266" y="324"/>
                    </a:cubicBezTo>
                    <a:cubicBezTo>
                      <a:pt x="264" y="322"/>
                      <a:pt x="263" y="320"/>
                      <a:pt x="261" y="319"/>
                    </a:cubicBezTo>
                    <a:cubicBezTo>
                      <a:pt x="256" y="314"/>
                      <a:pt x="256" y="314"/>
                      <a:pt x="255" y="314"/>
                    </a:cubicBezTo>
                    <a:cubicBezTo>
                      <a:pt x="254" y="313"/>
                      <a:pt x="252" y="314"/>
                      <a:pt x="249" y="316"/>
                    </a:cubicBezTo>
                    <a:cubicBezTo>
                      <a:pt x="247" y="315"/>
                      <a:pt x="247" y="315"/>
                      <a:pt x="247" y="315"/>
                    </a:cubicBezTo>
                    <a:cubicBezTo>
                      <a:pt x="247" y="316"/>
                      <a:pt x="247" y="316"/>
                      <a:pt x="247" y="316"/>
                    </a:cubicBezTo>
                    <a:cubicBezTo>
                      <a:pt x="245" y="317"/>
                      <a:pt x="243" y="319"/>
                      <a:pt x="243" y="320"/>
                    </a:cubicBezTo>
                    <a:cubicBezTo>
                      <a:pt x="243" y="320"/>
                      <a:pt x="243" y="321"/>
                      <a:pt x="243" y="321"/>
                    </a:cubicBezTo>
                    <a:cubicBezTo>
                      <a:pt x="243" y="322"/>
                      <a:pt x="243" y="324"/>
                      <a:pt x="243" y="327"/>
                    </a:cubicBezTo>
                    <a:cubicBezTo>
                      <a:pt x="243" y="329"/>
                      <a:pt x="244" y="332"/>
                      <a:pt x="244" y="335"/>
                    </a:cubicBezTo>
                    <a:cubicBezTo>
                      <a:pt x="245" y="339"/>
                      <a:pt x="245" y="343"/>
                      <a:pt x="245" y="346"/>
                    </a:cubicBezTo>
                    <a:cubicBezTo>
                      <a:pt x="245" y="347"/>
                      <a:pt x="245" y="348"/>
                      <a:pt x="245" y="348"/>
                    </a:cubicBezTo>
                    <a:cubicBezTo>
                      <a:pt x="244" y="349"/>
                      <a:pt x="240" y="351"/>
                      <a:pt x="238" y="351"/>
                    </a:cubicBezTo>
                    <a:cubicBezTo>
                      <a:pt x="238" y="350"/>
                      <a:pt x="235" y="346"/>
                      <a:pt x="231" y="340"/>
                    </a:cubicBezTo>
                    <a:cubicBezTo>
                      <a:pt x="229" y="338"/>
                      <a:pt x="228" y="336"/>
                      <a:pt x="227" y="334"/>
                    </a:cubicBezTo>
                    <a:cubicBezTo>
                      <a:pt x="224" y="328"/>
                      <a:pt x="223" y="328"/>
                      <a:pt x="222" y="327"/>
                    </a:cubicBezTo>
                    <a:cubicBezTo>
                      <a:pt x="221" y="327"/>
                      <a:pt x="220" y="327"/>
                      <a:pt x="216" y="328"/>
                    </a:cubicBezTo>
                    <a:cubicBezTo>
                      <a:pt x="214" y="327"/>
                      <a:pt x="214" y="327"/>
                      <a:pt x="214" y="327"/>
                    </a:cubicBezTo>
                    <a:cubicBezTo>
                      <a:pt x="214" y="328"/>
                      <a:pt x="214" y="328"/>
                      <a:pt x="214" y="328"/>
                    </a:cubicBezTo>
                    <a:cubicBezTo>
                      <a:pt x="211" y="329"/>
                      <a:pt x="210" y="330"/>
                      <a:pt x="209" y="331"/>
                    </a:cubicBezTo>
                    <a:cubicBezTo>
                      <a:pt x="208" y="331"/>
                      <a:pt x="208" y="332"/>
                      <a:pt x="208" y="338"/>
                    </a:cubicBezTo>
                    <a:cubicBezTo>
                      <a:pt x="207" y="340"/>
                      <a:pt x="207" y="343"/>
                      <a:pt x="207" y="346"/>
                    </a:cubicBezTo>
                    <a:cubicBezTo>
                      <a:pt x="206" y="353"/>
                      <a:pt x="205" y="357"/>
                      <a:pt x="204" y="359"/>
                    </a:cubicBezTo>
                    <a:cubicBezTo>
                      <a:pt x="203" y="359"/>
                      <a:pt x="199" y="360"/>
                      <a:pt x="198" y="359"/>
                    </a:cubicBezTo>
                    <a:cubicBezTo>
                      <a:pt x="197" y="358"/>
                      <a:pt x="195" y="354"/>
                      <a:pt x="193" y="347"/>
                    </a:cubicBezTo>
                    <a:cubicBezTo>
                      <a:pt x="192" y="345"/>
                      <a:pt x="191" y="343"/>
                      <a:pt x="190" y="341"/>
                    </a:cubicBezTo>
                    <a:cubicBezTo>
                      <a:pt x="188" y="335"/>
                      <a:pt x="188" y="334"/>
                      <a:pt x="187" y="333"/>
                    </a:cubicBezTo>
                    <a:cubicBezTo>
                      <a:pt x="187" y="333"/>
                      <a:pt x="185" y="332"/>
                      <a:pt x="181" y="332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79" y="332"/>
                      <a:pt x="179" y="332"/>
                      <a:pt x="179" y="332"/>
                    </a:cubicBezTo>
                    <a:cubicBezTo>
                      <a:pt x="175" y="332"/>
                      <a:pt x="174" y="333"/>
                      <a:pt x="173" y="333"/>
                    </a:cubicBezTo>
                    <a:cubicBezTo>
                      <a:pt x="173" y="334"/>
                      <a:pt x="172" y="335"/>
                      <a:pt x="171" y="340"/>
                    </a:cubicBezTo>
                    <a:cubicBezTo>
                      <a:pt x="170" y="342"/>
                      <a:pt x="169" y="345"/>
                      <a:pt x="168" y="347"/>
                    </a:cubicBezTo>
                    <a:cubicBezTo>
                      <a:pt x="165" y="354"/>
                      <a:pt x="163" y="358"/>
                      <a:pt x="163" y="359"/>
                    </a:cubicBezTo>
                    <a:cubicBezTo>
                      <a:pt x="161" y="360"/>
                      <a:pt x="157" y="360"/>
                      <a:pt x="156" y="359"/>
                    </a:cubicBezTo>
                    <a:cubicBezTo>
                      <a:pt x="155" y="358"/>
                      <a:pt x="155" y="353"/>
                      <a:pt x="154" y="346"/>
                    </a:cubicBezTo>
                    <a:cubicBezTo>
                      <a:pt x="153" y="343"/>
                      <a:pt x="153" y="341"/>
                      <a:pt x="153" y="339"/>
                    </a:cubicBezTo>
                    <a:cubicBezTo>
                      <a:pt x="152" y="332"/>
                      <a:pt x="152" y="331"/>
                      <a:pt x="152" y="331"/>
                    </a:cubicBezTo>
                    <a:cubicBezTo>
                      <a:pt x="151" y="330"/>
                      <a:pt x="149" y="329"/>
                      <a:pt x="146" y="329"/>
                    </a:cubicBezTo>
                    <a:cubicBezTo>
                      <a:pt x="145" y="327"/>
                      <a:pt x="145" y="327"/>
                      <a:pt x="145" y="327"/>
                    </a:cubicBezTo>
                    <a:cubicBezTo>
                      <a:pt x="144" y="328"/>
                      <a:pt x="144" y="328"/>
                      <a:pt x="144" y="328"/>
                    </a:cubicBezTo>
                    <a:cubicBezTo>
                      <a:pt x="141" y="327"/>
                      <a:pt x="139" y="327"/>
                      <a:pt x="138" y="328"/>
                    </a:cubicBezTo>
                    <a:cubicBezTo>
                      <a:pt x="138" y="328"/>
                      <a:pt x="137" y="329"/>
                      <a:pt x="134" y="334"/>
                    </a:cubicBezTo>
                    <a:cubicBezTo>
                      <a:pt x="133" y="336"/>
                      <a:pt x="131" y="338"/>
                      <a:pt x="130" y="340"/>
                    </a:cubicBezTo>
                    <a:cubicBezTo>
                      <a:pt x="126" y="346"/>
                      <a:pt x="123" y="350"/>
                      <a:pt x="122" y="351"/>
                    </a:cubicBezTo>
                    <a:cubicBezTo>
                      <a:pt x="120" y="351"/>
                      <a:pt x="116" y="349"/>
                      <a:pt x="115" y="348"/>
                    </a:cubicBezTo>
                    <a:cubicBezTo>
                      <a:pt x="115" y="348"/>
                      <a:pt x="115" y="348"/>
                      <a:pt x="115" y="347"/>
                    </a:cubicBezTo>
                    <a:cubicBezTo>
                      <a:pt x="115" y="347"/>
                      <a:pt x="115" y="347"/>
                      <a:pt x="115" y="347"/>
                    </a:cubicBezTo>
                    <a:cubicBezTo>
                      <a:pt x="115" y="345"/>
                      <a:pt x="116" y="340"/>
                      <a:pt x="116" y="335"/>
                    </a:cubicBezTo>
                    <a:cubicBezTo>
                      <a:pt x="117" y="333"/>
                      <a:pt x="117" y="330"/>
                      <a:pt x="117" y="328"/>
                    </a:cubicBezTo>
                    <a:cubicBezTo>
                      <a:pt x="118" y="325"/>
                      <a:pt x="118" y="323"/>
                      <a:pt x="118" y="322"/>
                    </a:cubicBezTo>
                    <a:cubicBezTo>
                      <a:pt x="118" y="321"/>
                      <a:pt x="118" y="321"/>
                      <a:pt x="118" y="320"/>
                    </a:cubicBezTo>
                    <a:cubicBezTo>
                      <a:pt x="117" y="319"/>
                      <a:pt x="116" y="318"/>
                      <a:pt x="113" y="317"/>
                    </a:cubicBezTo>
                    <a:cubicBezTo>
                      <a:pt x="112" y="314"/>
                      <a:pt x="112" y="314"/>
                      <a:pt x="112" y="314"/>
                    </a:cubicBezTo>
                    <a:cubicBezTo>
                      <a:pt x="111" y="316"/>
                      <a:pt x="111" y="316"/>
                      <a:pt x="111" y="316"/>
                    </a:cubicBezTo>
                    <a:cubicBezTo>
                      <a:pt x="108" y="314"/>
                      <a:pt x="107" y="314"/>
                      <a:pt x="106" y="314"/>
                    </a:cubicBezTo>
                    <a:cubicBezTo>
                      <a:pt x="105" y="315"/>
                      <a:pt x="104" y="315"/>
                      <a:pt x="100" y="319"/>
                    </a:cubicBezTo>
                    <a:cubicBezTo>
                      <a:pt x="98" y="321"/>
                      <a:pt x="96" y="322"/>
                      <a:pt x="94" y="324"/>
                    </a:cubicBezTo>
                    <a:cubicBezTo>
                      <a:pt x="89" y="329"/>
                      <a:pt x="85" y="332"/>
                      <a:pt x="84" y="333"/>
                    </a:cubicBezTo>
                    <a:cubicBezTo>
                      <a:pt x="83" y="333"/>
                      <a:pt x="79" y="330"/>
                      <a:pt x="78" y="329"/>
                    </a:cubicBezTo>
                    <a:cubicBezTo>
                      <a:pt x="79" y="328"/>
                      <a:pt x="80" y="323"/>
                      <a:pt x="82" y="316"/>
                    </a:cubicBezTo>
                    <a:cubicBezTo>
                      <a:pt x="83" y="314"/>
                      <a:pt x="84" y="312"/>
                      <a:pt x="85" y="310"/>
                    </a:cubicBezTo>
                    <a:cubicBezTo>
                      <a:pt x="87" y="305"/>
                      <a:pt x="87" y="304"/>
                      <a:pt x="87" y="303"/>
                    </a:cubicBezTo>
                    <a:cubicBezTo>
                      <a:pt x="87" y="302"/>
                      <a:pt x="87" y="302"/>
                      <a:pt x="87" y="302"/>
                    </a:cubicBezTo>
                    <a:cubicBezTo>
                      <a:pt x="87" y="302"/>
                      <a:pt x="87" y="302"/>
                      <a:pt x="87" y="302"/>
                    </a:cubicBezTo>
                    <a:cubicBezTo>
                      <a:pt x="87" y="301"/>
                      <a:pt x="86" y="300"/>
                      <a:pt x="83" y="298"/>
                    </a:cubicBezTo>
                    <a:cubicBezTo>
                      <a:pt x="83" y="296"/>
                      <a:pt x="83" y="296"/>
                      <a:pt x="83" y="296"/>
                    </a:cubicBezTo>
                    <a:cubicBezTo>
                      <a:pt x="82" y="296"/>
                      <a:pt x="82" y="296"/>
                      <a:pt x="82" y="296"/>
                    </a:cubicBezTo>
                    <a:cubicBezTo>
                      <a:pt x="79" y="294"/>
                      <a:pt x="78" y="293"/>
                      <a:pt x="77" y="294"/>
                    </a:cubicBezTo>
                    <a:cubicBezTo>
                      <a:pt x="76" y="294"/>
                      <a:pt x="75" y="294"/>
                      <a:pt x="70" y="297"/>
                    </a:cubicBezTo>
                    <a:cubicBezTo>
                      <a:pt x="68" y="298"/>
                      <a:pt x="66" y="299"/>
                      <a:pt x="63" y="301"/>
                    </a:cubicBezTo>
                    <a:cubicBezTo>
                      <a:pt x="57" y="304"/>
                      <a:pt x="53" y="306"/>
                      <a:pt x="52" y="307"/>
                    </a:cubicBezTo>
                    <a:cubicBezTo>
                      <a:pt x="50" y="306"/>
                      <a:pt x="47" y="303"/>
                      <a:pt x="47" y="302"/>
                    </a:cubicBezTo>
                    <a:cubicBezTo>
                      <a:pt x="47" y="301"/>
                      <a:pt x="50" y="296"/>
                      <a:pt x="54" y="290"/>
                    </a:cubicBezTo>
                    <a:cubicBezTo>
                      <a:pt x="55" y="288"/>
                      <a:pt x="56" y="286"/>
                      <a:pt x="58" y="285"/>
                    </a:cubicBezTo>
                    <a:cubicBezTo>
                      <a:pt x="61" y="279"/>
                      <a:pt x="62" y="279"/>
                      <a:pt x="62" y="277"/>
                    </a:cubicBezTo>
                    <a:cubicBezTo>
                      <a:pt x="62" y="276"/>
                      <a:pt x="61" y="275"/>
                      <a:pt x="59" y="272"/>
                    </a:cubicBezTo>
                    <a:cubicBezTo>
                      <a:pt x="59" y="270"/>
                      <a:pt x="59" y="270"/>
                      <a:pt x="59" y="270"/>
                    </a:cubicBezTo>
                    <a:cubicBezTo>
                      <a:pt x="58" y="270"/>
                      <a:pt x="58" y="270"/>
                      <a:pt x="58" y="270"/>
                    </a:cubicBezTo>
                    <a:cubicBezTo>
                      <a:pt x="56" y="267"/>
                      <a:pt x="54" y="267"/>
                      <a:pt x="53" y="267"/>
                    </a:cubicBezTo>
                    <a:cubicBezTo>
                      <a:pt x="53" y="267"/>
                      <a:pt x="52" y="267"/>
                      <a:pt x="46" y="268"/>
                    </a:cubicBezTo>
                    <a:cubicBezTo>
                      <a:pt x="44" y="269"/>
                      <a:pt x="41" y="270"/>
                      <a:pt x="39" y="271"/>
                    </a:cubicBezTo>
                    <a:cubicBezTo>
                      <a:pt x="32" y="273"/>
                      <a:pt x="27" y="274"/>
                      <a:pt x="26" y="274"/>
                    </a:cubicBezTo>
                    <a:cubicBezTo>
                      <a:pt x="25" y="273"/>
                      <a:pt x="23" y="269"/>
                      <a:pt x="23" y="268"/>
                    </a:cubicBezTo>
                    <a:cubicBezTo>
                      <a:pt x="23" y="267"/>
                      <a:pt x="26" y="263"/>
                      <a:pt x="32" y="258"/>
                    </a:cubicBezTo>
                    <a:cubicBezTo>
                      <a:pt x="34" y="257"/>
                      <a:pt x="35" y="255"/>
                      <a:pt x="37" y="254"/>
                    </a:cubicBezTo>
                    <a:cubicBezTo>
                      <a:pt x="42" y="249"/>
                      <a:pt x="42" y="249"/>
                      <a:pt x="43" y="248"/>
                    </a:cubicBezTo>
                    <a:cubicBezTo>
                      <a:pt x="43" y="247"/>
                      <a:pt x="43" y="247"/>
                      <a:pt x="43" y="247"/>
                    </a:cubicBezTo>
                    <a:cubicBezTo>
                      <a:pt x="43" y="246"/>
                      <a:pt x="42" y="244"/>
                      <a:pt x="41" y="242"/>
                    </a:cubicBezTo>
                    <a:cubicBezTo>
                      <a:pt x="41" y="240"/>
                      <a:pt x="41" y="240"/>
                      <a:pt x="41" y="240"/>
                    </a:cubicBezTo>
                    <a:cubicBezTo>
                      <a:pt x="40" y="240"/>
                      <a:pt x="40" y="240"/>
                      <a:pt x="40" y="240"/>
                    </a:cubicBezTo>
                    <a:cubicBezTo>
                      <a:pt x="39" y="237"/>
                      <a:pt x="38" y="236"/>
                      <a:pt x="37" y="235"/>
                    </a:cubicBezTo>
                    <a:cubicBezTo>
                      <a:pt x="36" y="235"/>
                      <a:pt x="35" y="235"/>
                      <a:pt x="30" y="235"/>
                    </a:cubicBezTo>
                    <a:cubicBezTo>
                      <a:pt x="27" y="235"/>
                      <a:pt x="25" y="236"/>
                      <a:pt x="22" y="236"/>
                    </a:cubicBezTo>
                    <a:cubicBezTo>
                      <a:pt x="15" y="236"/>
                      <a:pt x="10" y="236"/>
                      <a:pt x="9" y="236"/>
                    </a:cubicBezTo>
                    <a:cubicBezTo>
                      <a:pt x="8" y="235"/>
                      <a:pt x="7" y="232"/>
                      <a:pt x="7" y="230"/>
                    </a:cubicBezTo>
                    <a:cubicBezTo>
                      <a:pt x="7" y="229"/>
                      <a:pt x="7" y="229"/>
                      <a:pt x="7" y="229"/>
                    </a:cubicBezTo>
                    <a:cubicBezTo>
                      <a:pt x="8" y="228"/>
                      <a:pt x="11" y="226"/>
                      <a:pt x="18" y="222"/>
                    </a:cubicBezTo>
                    <a:cubicBezTo>
                      <a:pt x="20" y="221"/>
                      <a:pt x="22" y="220"/>
                      <a:pt x="24" y="219"/>
                    </a:cubicBezTo>
                    <a:cubicBezTo>
                      <a:pt x="30" y="216"/>
                      <a:pt x="30" y="215"/>
                      <a:pt x="31" y="214"/>
                    </a:cubicBezTo>
                    <a:cubicBezTo>
                      <a:pt x="31" y="214"/>
                      <a:pt x="31" y="213"/>
                      <a:pt x="31" y="212"/>
                    </a:cubicBezTo>
                    <a:cubicBezTo>
                      <a:pt x="31" y="211"/>
                      <a:pt x="31" y="209"/>
                      <a:pt x="30" y="208"/>
                    </a:cubicBezTo>
                    <a:cubicBezTo>
                      <a:pt x="31" y="206"/>
                      <a:pt x="31" y="206"/>
                      <a:pt x="31" y="206"/>
                    </a:cubicBezTo>
                    <a:cubicBezTo>
                      <a:pt x="30" y="206"/>
                      <a:pt x="30" y="206"/>
                      <a:pt x="30" y="206"/>
                    </a:cubicBezTo>
                    <a:cubicBezTo>
                      <a:pt x="30" y="203"/>
                      <a:pt x="29" y="201"/>
                      <a:pt x="28" y="201"/>
                    </a:cubicBezTo>
                    <a:cubicBezTo>
                      <a:pt x="27" y="200"/>
                      <a:pt x="27" y="200"/>
                      <a:pt x="21" y="199"/>
                    </a:cubicBezTo>
                    <a:cubicBezTo>
                      <a:pt x="19" y="199"/>
                      <a:pt x="16" y="198"/>
                      <a:pt x="13" y="198"/>
                    </a:cubicBezTo>
                    <a:cubicBezTo>
                      <a:pt x="6" y="196"/>
                      <a:pt x="2" y="195"/>
                      <a:pt x="1" y="195"/>
                    </a:cubicBezTo>
                    <a:cubicBezTo>
                      <a:pt x="0" y="194"/>
                      <a:pt x="0" y="192"/>
                      <a:pt x="0" y="190"/>
                    </a:cubicBezTo>
                    <a:close/>
                    <a:moveTo>
                      <a:pt x="288" y="180"/>
                    </a:moveTo>
                    <a:cubicBezTo>
                      <a:pt x="288" y="120"/>
                      <a:pt x="239" y="71"/>
                      <a:pt x="179" y="71"/>
                    </a:cubicBezTo>
                    <a:cubicBezTo>
                      <a:pt x="120" y="72"/>
                      <a:pt x="71" y="121"/>
                      <a:pt x="71" y="180"/>
                    </a:cubicBezTo>
                    <a:cubicBezTo>
                      <a:pt x="71" y="240"/>
                      <a:pt x="120" y="289"/>
                      <a:pt x="180" y="289"/>
                    </a:cubicBezTo>
                    <a:cubicBezTo>
                      <a:pt x="240" y="288"/>
                      <a:pt x="289" y="239"/>
                      <a:pt x="288" y="180"/>
                    </a:cubicBezTo>
                    <a:close/>
                  </a:path>
                </a:pathLst>
              </a:custGeom>
              <a:solidFill>
                <a:srgbClr val="006E92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135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9" name="组合 5">
                <a:extLst>
                  <a:ext uri="{FF2B5EF4-FFF2-40B4-BE49-F238E27FC236}">
                    <a16:creationId xmlns:a16="http://schemas.microsoft.com/office/drawing/2014/main" id="{A731AF94-0D35-CD16-A04C-EF0C24795996}"/>
                  </a:ext>
                </a:extLst>
              </p:cNvPr>
              <p:cNvGrpSpPr/>
              <p:nvPr/>
            </p:nvGrpSpPr>
            <p:grpSpPr>
              <a:xfrm>
                <a:off x="2959025" y="4471463"/>
                <a:ext cx="1772920" cy="1771650"/>
                <a:chOff x="4398592" y="4214964"/>
                <a:chExt cx="1772920" cy="1771650"/>
              </a:xfrm>
            </p:grpSpPr>
            <p:sp>
              <p:nvSpPr>
                <p:cNvPr id="20" name="组合">
                  <a:extLst>
                    <a:ext uri="{FF2B5EF4-FFF2-40B4-BE49-F238E27FC236}">
                      <a16:creationId xmlns:a16="http://schemas.microsoft.com/office/drawing/2014/main" id="{36F1070B-B6A8-2CE5-9D53-580428F467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98592" y="4214964"/>
                  <a:ext cx="1772920" cy="1771650"/>
                </a:xfrm>
                <a:custGeom>
                  <a:avLst/>
                  <a:gdLst>
                    <a:gd name="T0" fmla="*/ 727647803 w 360"/>
                    <a:gd name="T1" fmla="*/ 2147483646 h 360"/>
                    <a:gd name="T2" fmla="*/ 436590652 w 360"/>
                    <a:gd name="T3" fmla="*/ 2147483646 h 360"/>
                    <a:gd name="T4" fmla="*/ 897435246 w 360"/>
                    <a:gd name="T5" fmla="*/ 2147483646 h 360"/>
                    <a:gd name="T6" fmla="*/ 921689187 w 360"/>
                    <a:gd name="T7" fmla="*/ 2147483646 h 360"/>
                    <a:gd name="T8" fmla="*/ 1309767030 w 360"/>
                    <a:gd name="T9" fmla="*/ 2147483646 h 360"/>
                    <a:gd name="T10" fmla="*/ 1431041664 w 360"/>
                    <a:gd name="T11" fmla="*/ 1815365464 h 360"/>
                    <a:gd name="T12" fmla="*/ 1891886258 w 360"/>
                    <a:gd name="T13" fmla="*/ 1597521411 h 360"/>
                    <a:gd name="T14" fmla="*/ 2037414833 w 360"/>
                    <a:gd name="T15" fmla="*/ 1040809926 h 360"/>
                    <a:gd name="T16" fmla="*/ 2147483646 w 360"/>
                    <a:gd name="T17" fmla="*/ 1065012634 h 360"/>
                    <a:gd name="T18" fmla="*/ 2147483646 w 360"/>
                    <a:gd name="T19" fmla="*/ 774555538 h 360"/>
                    <a:gd name="T20" fmla="*/ 2147483646 w 360"/>
                    <a:gd name="T21" fmla="*/ 629324529 h 360"/>
                    <a:gd name="T22" fmla="*/ 2147483646 w 360"/>
                    <a:gd name="T23" fmla="*/ 580919114 h 360"/>
                    <a:gd name="T24" fmla="*/ 2147483646 w 360"/>
                    <a:gd name="T25" fmla="*/ 484098441 h 360"/>
                    <a:gd name="T26" fmla="*/ 2147483646 w 360"/>
                    <a:gd name="T27" fmla="*/ 508301149 h 360"/>
                    <a:gd name="T28" fmla="*/ 2147483646 w 360"/>
                    <a:gd name="T29" fmla="*/ 726145201 h 360"/>
                    <a:gd name="T30" fmla="*/ 2147483646 w 360"/>
                    <a:gd name="T31" fmla="*/ 508301149 h 360"/>
                    <a:gd name="T32" fmla="*/ 2147483646 w 360"/>
                    <a:gd name="T33" fmla="*/ 919786546 h 360"/>
                    <a:gd name="T34" fmla="*/ 2147483646 w 360"/>
                    <a:gd name="T35" fmla="*/ 1040809926 h 360"/>
                    <a:gd name="T36" fmla="*/ 2147483646 w 360"/>
                    <a:gd name="T37" fmla="*/ 1428087695 h 360"/>
                    <a:gd name="T38" fmla="*/ 2147483646 w 360"/>
                    <a:gd name="T39" fmla="*/ 1670134455 h 360"/>
                    <a:gd name="T40" fmla="*/ 2147483646 w 360"/>
                    <a:gd name="T41" fmla="*/ 1887978508 h 360"/>
                    <a:gd name="T42" fmla="*/ 2147483646 w 360"/>
                    <a:gd name="T43" fmla="*/ 2147483646 h 360"/>
                    <a:gd name="T44" fmla="*/ 2147483646 w 360"/>
                    <a:gd name="T45" fmla="*/ 2147483646 h 360"/>
                    <a:gd name="T46" fmla="*/ 2147483646 w 360"/>
                    <a:gd name="T47" fmla="*/ 2147483646 h 360"/>
                    <a:gd name="T48" fmla="*/ 2147483646 w 360"/>
                    <a:gd name="T49" fmla="*/ 2147483646 h 360"/>
                    <a:gd name="T50" fmla="*/ 2147483646 w 360"/>
                    <a:gd name="T51" fmla="*/ 2147483646 h 360"/>
                    <a:gd name="T52" fmla="*/ 2147483646 w 360"/>
                    <a:gd name="T53" fmla="*/ 2147483646 h 360"/>
                    <a:gd name="T54" fmla="*/ 2147483646 w 360"/>
                    <a:gd name="T55" fmla="*/ 2147483646 h 360"/>
                    <a:gd name="T56" fmla="*/ 2147483646 w 360"/>
                    <a:gd name="T57" fmla="*/ 2147483646 h 360"/>
                    <a:gd name="T58" fmla="*/ 2147483646 w 360"/>
                    <a:gd name="T59" fmla="*/ 2147483646 h 360"/>
                    <a:gd name="T60" fmla="*/ 2147483646 w 360"/>
                    <a:gd name="T61" fmla="*/ 2147483646 h 360"/>
                    <a:gd name="T62" fmla="*/ 2147483646 w 360"/>
                    <a:gd name="T63" fmla="*/ 2147483646 h 360"/>
                    <a:gd name="T64" fmla="*/ 2147483646 w 360"/>
                    <a:gd name="T65" fmla="*/ 2147483646 h 360"/>
                    <a:gd name="T66" fmla="*/ 2147483646 w 360"/>
                    <a:gd name="T67" fmla="*/ 2147483646 h 360"/>
                    <a:gd name="T68" fmla="*/ 2147483646 w 360"/>
                    <a:gd name="T69" fmla="*/ 2147483646 h 360"/>
                    <a:gd name="T70" fmla="*/ 2147483646 w 360"/>
                    <a:gd name="T71" fmla="*/ 2147483646 h 360"/>
                    <a:gd name="T72" fmla="*/ 2147483646 w 360"/>
                    <a:gd name="T73" fmla="*/ 2147483646 h 360"/>
                    <a:gd name="T74" fmla="*/ 2147483646 w 360"/>
                    <a:gd name="T75" fmla="*/ 2147483646 h 360"/>
                    <a:gd name="T76" fmla="*/ 2147483646 w 360"/>
                    <a:gd name="T77" fmla="*/ 2147483646 h 360"/>
                    <a:gd name="T78" fmla="*/ 2147483646 w 360"/>
                    <a:gd name="T79" fmla="*/ 2147483646 h 360"/>
                    <a:gd name="T80" fmla="*/ 2147483646 w 360"/>
                    <a:gd name="T81" fmla="*/ 2147483646 h 360"/>
                    <a:gd name="T82" fmla="*/ 2147483646 w 360"/>
                    <a:gd name="T83" fmla="*/ 2147483646 h 360"/>
                    <a:gd name="T84" fmla="*/ 2147483646 w 360"/>
                    <a:gd name="T85" fmla="*/ 2147483646 h 360"/>
                    <a:gd name="T86" fmla="*/ 2147483646 w 360"/>
                    <a:gd name="T87" fmla="*/ 2147483646 h 360"/>
                    <a:gd name="T88" fmla="*/ 2147483646 w 360"/>
                    <a:gd name="T89" fmla="*/ 2147483646 h 360"/>
                    <a:gd name="T90" fmla="*/ 2147483646 w 360"/>
                    <a:gd name="T91" fmla="*/ 2147483646 h 360"/>
                    <a:gd name="T92" fmla="*/ 2134435526 w 360"/>
                    <a:gd name="T93" fmla="*/ 2147483646 h 360"/>
                    <a:gd name="T94" fmla="*/ 1649336990 w 360"/>
                    <a:gd name="T95" fmla="*/ 2147483646 h 360"/>
                    <a:gd name="T96" fmla="*/ 1625083049 w 360"/>
                    <a:gd name="T97" fmla="*/ 2147483646 h 360"/>
                    <a:gd name="T98" fmla="*/ 970197071 w 360"/>
                    <a:gd name="T99" fmla="*/ 2147483646 h 360"/>
                    <a:gd name="T100" fmla="*/ 1042963821 w 360"/>
                    <a:gd name="T101" fmla="*/ 2147483646 h 360"/>
                    <a:gd name="T102" fmla="*/ 679139920 w 360"/>
                    <a:gd name="T103" fmla="*/ 2147483646 h 360"/>
                    <a:gd name="T104" fmla="*/ 751901745 w 360"/>
                    <a:gd name="T105" fmla="*/ 2147483646 h 360"/>
                    <a:gd name="T106" fmla="*/ 315316018 w 360"/>
                    <a:gd name="T107" fmla="*/ 2147483646 h 360"/>
                    <a:gd name="T108" fmla="*/ 679139920 w 360"/>
                    <a:gd name="T109" fmla="*/ 2147483646 h 360"/>
                    <a:gd name="T110" fmla="*/ 2147483646 w 360"/>
                    <a:gd name="T111" fmla="*/ 2147483646 h 36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360" h="360">
                      <a:moveTo>
                        <a:pt x="0" y="166"/>
                      </a:moveTo>
                      <a:cubicBezTo>
                        <a:pt x="0" y="165"/>
                        <a:pt x="0" y="164"/>
                        <a:pt x="0" y="164"/>
                      </a:cubicBezTo>
                      <a:cubicBezTo>
                        <a:pt x="1" y="163"/>
                        <a:pt x="6" y="162"/>
                        <a:pt x="13" y="161"/>
                      </a:cubicBezTo>
                      <a:cubicBezTo>
                        <a:pt x="16" y="161"/>
                        <a:pt x="18" y="160"/>
                        <a:pt x="20" y="160"/>
                      </a:cubicBezTo>
                      <a:cubicBezTo>
                        <a:pt x="27" y="159"/>
                        <a:pt x="28" y="159"/>
                        <a:pt x="28" y="158"/>
                      </a:cubicBezTo>
                      <a:cubicBezTo>
                        <a:pt x="29" y="157"/>
                        <a:pt x="30" y="156"/>
                        <a:pt x="30" y="152"/>
                      </a:cubicBezTo>
                      <a:cubicBezTo>
                        <a:pt x="30" y="152"/>
                        <a:pt x="30" y="152"/>
                        <a:pt x="30" y="152"/>
                      </a:cubicBezTo>
                      <a:cubicBezTo>
                        <a:pt x="30" y="152"/>
                        <a:pt x="30" y="152"/>
                        <a:pt x="30" y="152"/>
                      </a:cubicBezTo>
                      <a:cubicBezTo>
                        <a:pt x="31" y="151"/>
                        <a:pt x="31" y="150"/>
                        <a:pt x="31" y="148"/>
                      </a:cubicBezTo>
                      <a:cubicBezTo>
                        <a:pt x="31" y="147"/>
                        <a:pt x="31" y="146"/>
                        <a:pt x="31" y="145"/>
                      </a:cubicBezTo>
                      <a:cubicBezTo>
                        <a:pt x="30" y="144"/>
                        <a:pt x="29" y="143"/>
                        <a:pt x="24" y="141"/>
                      </a:cubicBezTo>
                      <a:cubicBezTo>
                        <a:pt x="22" y="139"/>
                        <a:pt x="20" y="138"/>
                        <a:pt x="18" y="137"/>
                      </a:cubicBezTo>
                      <a:cubicBezTo>
                        <a:pt x="12" y="133"/>
                        <a:pt x="8" y="130"/>
                        <a:pt x="7" y="129"/>
                      </a:cubicBezTo>
                      <a:cubicBezTo>
                        <a:pt x="7" y="129"/>
                        <a:pt x="7" y="129"/>
                        <a:pt x="7" y="128"/>
                      </a:cubicBezTo>
                      <a:cubicBezTo>
                        <a:pt x="7" y="126"/>
                        <a:pt x="8" y="123"/>
                        <a:pt x="9" y="123"/>
                      </a:cubicBezTo>
                      <a:cubicBezTo>
                        <a:pt x="10" y="123"/>
                        <a:pt x="15" y="122"/>
                        <a:pt x="22" y="123"/>
                      </a:cubicBezTo>
                      <a:cubicBezTo>
                        <a:pt x="25" y="123"/>
                        <a:pt x="27" y="124"/>
                        <a:pt x="29" y="124"/>
                      </a:cubicBezTo>
                      <a:cubicBezTo>
                        <a:pt x="36" y="124"/>
                        <a:pt x="36" y="124"/>
                        <a:pt x="37" y="124"/>
                      </a:cubicBezTo>
                      <a:cubicBezTo>
                        <a:pt x="38" y="123"/>
                        <a:pt x="39" y="122"/>
                        <a:pt x="41" y="119"/>
                      </a:cubicBezTo>
                      <a:cubicBezTo>
                        <a:pt x="41" y="119"/>
                        <a:pt x="41" y="119"/>
                        <a:pt x="41" y="119"/>
                      </a:cubicBezTo>
                      <a:cubicBezTo>
                        <a:pt x="41" y="118"/>
                        <a:pt x="41" y="118"/>
                        <a:pt x="41" y="118"/>
                      </a:cubicBezTo>
                      <a:cubicBezTo>
                        <a:pt x="42" y="116"/>
                        <a:pt x="43" y="114"/>
                        <a:pt x="43" y="113"/>
                      </a:cubicBezTo>
                      <a:cubicBezTo>
                        <a:pt x="43" y="113"/>
                        <a:pt x="43" y="112"/>
                        <a:pt x="43" y="111"/>
                      </a:cubicBezTo>
                      <a:cubicBezTo>
                        <a:pt x="42" y="111"/>
                        <a:pt x="42" y="110"/>
                        <a:pt x="38" y="106"/>
                      </a:cubicBezTo>
                      <a:cubicBezTo>
                        <a:pt x="36" y="104"/>
                        <a:pt x="34" y="103"/>
                        <a:pt x="32" y="101"/>
                      </a:cubicBezTo>
                      <a:cubicBezTo>
                        <a:pt x="27" y="95"/>
                        <a:pt x="24" y="92"/>
                        <a:pt x="23" y="91"/>
                      </a:cubicBezTo>
                      <a:cubicBezTo>
                        <a:pt x="24" y="89"/>
                        <a:pt x="26" y="86"/>
                        <a:pt x="27" y="85"/>
                      </a:cubicBezTo>
                      <a:cubicBezTo>
                        <a:pt x="28" y="85"/>
                        <a:pt x="32" y="86"/>
                        <a:pt x="40" y="88"/>
                      </a:cubicBezTo>
                      <a:cubicBezTo>
                        <a:pt x="42" y="89"/>
                        <a:pt x="44" y="90"/>
                        <a:pt x="46" y="91"/>
                      </a:cubicBezTo>
                      <a:cubicBezTo>
                        <a:pt x="52" y="93"/>
                        <a:pt x="53" y="93"/>
                        <a:pt x="54" y="93"/>
                      </a:cubicBezTo>
                      <a:cubicBezTo>
                        <a:pt x="55" y="92"/>
                        <a:pt x="56" y="92"/>
                        <a:pt x="58" y="88"/>
                      </a:cubicBezTo>
                      <a:cubicBezTo>
                        <a:pt x="59" y="88"/>
                        <a:pt x="59" y="88"/>
                        <a:pt x="59" y="88"/>
                      </a:cubicBezTo>
                      <a:cubicBezTo>
                        <a:pt x="59" y="88"/>
                        <a:pt x="59" y="88"/>
                        <a:pt x="59" y="88"/>
                      </a:cubicBezTo>
                      <a:cubicBezTo>
                        <a:pt x="62" y="84"/>
                        <a:pt x="62" y="83"/>
                        <a:pt x="62" y="83"/>
                      </a:cubicBezTo>
                      <a:cubicBezTo>
                        <a:pt x="62" y="82"/>
                        <a:pt x="62" y="82"/>
                        <a:pt x="62" y="82"/>
                      </a:cubicBezTo>
                      <a:cubicBezTo>
                        <a:pt x="62" y="81"/>
                        <a:pt x="62" y="80"/>
                        <a:pt x="59" y="75"/>
                      </a:cubicBezTo>
                      <a:cubicBezTo>
                        <a:pt x="57" y="73"/>
                        <a:pt x="56" y="71"/>
                        <a:pt x="54" y="69"/>
                      </a:cubicBezTo>
                      <a:cubicBezTo>
                        <a:pt x="51" y="63"/>
                        <a:pt x="49" y="58"/>
                        <a:pt x="48" y="57"/>
                      </a:cubicBezTo>
                      <a:cubicBezTo>
                        <a:pt x="49" y="56"/>
                        <a:pt x="52" y="53"/>
                        <a:pt x="53" y="52"/>
                      </a:cubicBezTo>
                      <a:cubicBezTo>
                        <a:pt x="54" y="53"/>
                        <a:pt x="58" y="55"/>
                        <a:pt x="64" y="59"/>
                      </a:cubicBezTo>
                      <a:cubicBezTo>
                        <a:pt x="67" y="60"/>
                        <a:pt x="69" y="61"/>
                        <a:pt x="70" y="62"/>
                      </a:cubicBezTo>
                      <a:cubicBezTo>
                        <a:pt x="76" y="66"/>
                        <a:pt x="77" y="66"/>
                        <a:pt x="78" y="66"/>
                      </a:cubicBezTo>
                      <a:cubicBezTo>
                        <a:pt x="79" y="66"/>
                        <a:pt x="80" y="65"/>
                        <a:pt x="83" y="63"/>
                      </a:cubicBezTo>
                      <a:cubicBezTo>
                        <a:pt x="84" y="63"/>
                        <a:pt x="84" y="63"/>
                        <a:pt x="84" y="63"/>
                      </a:cubicBezTo>
                      <a:cubicBezTo>
                        <a:pt x="84" y="62"/>
                        <a:pt x="84" y="62"/>
                        <a:pt x="84" y="62"/>
                      </a:cubicBezTo>
                      <a:cubicBezTo>
                        <a:pt x="87" y="60"/>
                        <a:pt x="88" y="59"/>
                        <a:pt x="88" y="57"/>
                      </a:cubicBezTo>
                      <a:cubicBezTo>
                        <a:pt x="88" y="56"/>
                        <a:pt x="88" y="56"/>
                        <a:pt x="86" y="50"/>
                      </a:cubicBezTo>
                      <a:cubicBezTo>
                        <a:pt x="85" y="48"/>
                        <a:pt x="84" y="46"/>
                        <a:pt x="84" y="43"/>
                      </a:cubicBezTo>
                      <a:cubicBezTo>
                        <a:pt x="81" y="36"/>
                        <a:pt x="80" y="31"/>
                        <a:pt x="80" y="30"/>
                      </a:cubicBezTo>
                      <a:cubicBezTo>
                        <a:pt x="81" y="29"/>
                        <a:pt x="84" y="27"/>
                        <a:pt x="86" y="27"/>
                      </a:cubicBezTo>
                      <a:cubicBezTo>
                        <a:pt x="87" y="27"/>
                        <a:pt x="90" y="30"/>
                        <a:pt x="96" y="35"/>
                      </a:cubicBezTo>
                      <a:cubicBezTo>
                        <a:pt x="97" y="37"/>
                        <a:pt x="99" y="39"/>
                        <a:pt x="100" y="40"/>
                      </a:cubicBezTo>
                      <a:cubicBezTo>
                        <a:pt x="105" y="45"/>
                        <a:pt x="106" y="45"/>
                        <a:pt x="107" y="46"/>
                      </a:cubicBezTo>
                      <a:cubicBezTo>
                        <a:pt x="108" y="46"/>
                        <a:pt x="109" y="46"/>
                        <a:pt x="112" y="44"/>
                      </a:cubicBezTo>
                      <a:cubicBezTo>
                        <a:pt x="114" y="44"/>
                        <a:pt x="114" y="44"/>
                        <a:pt x="114" y="44"/>
                      </a:cubicBezTo>
                      <a:cubicBezTo>
                        <a:pt x="114" y="43"/>
                        <a:pt x="114" y="43"/>
                        <a:pt x="114" y="43"/>
                      </a:cubicBezTo>
                      <a:cubicBezTo>
                        <a:pt x="118" y="42"/>
                        <a:pt x="118" y="40"/>
                        <a:pt x="119" y="40"/>
                      </a:cubicBezTo>
                      <a:cubicBezTo>
                        <a:pt x="119" y="39"/>
                        <a:pt x="119" y="39"/>
                        <a:pt x="119" y="39"/>
                      </a:cubicBezTo>
                      <a:cubicBezTo>
                        <a:pt x="119" y="39"/>
                        <a:pt x="119" y="39"/>
                        <a:pt x="119" y="39"/>
                      </a:cubicBezTo>
                      <a:cubicBezTo>
                        <a:pt x="119" y="38"/>
                        <a:pt x="119" y="36"/>
                        <a:pt x="118" y="32"/>
                      </a:cubicBezTo>
                      <a:cubicBezTo>
                        <a:pt x="118" y="30"/>
                        <a:pt x="118" y="27"/>
                        <a:pt x="118" y="24"/>
                      </a:cubicBezTo>
                      <a:cubicBezTo>
                        <a:pt x="117" y="19"/>
                        <a:pt x="117" y="13"/>
                        <a:pt x="117" y="11"/>
                      </a:cubicBezTo>
                      <a:cubicBezTo>
                        <a:pt x="117" y="11"/>
                        <a:pt x="117" y="11"/>
                        <a:pt x="117" y="11"/>
                      </a:cubicBezTo>
                      <a:cubicBezTo>
                        <a:pt x="118" y="10"/>
                        <a:pt x="122" y="9"/>
                        <a:pt x="124" y="9"/>
                      </a:cubicBezTo>
                      <a:cubicBezTo>
                        <a:pt x="124" y="10"/>
                        <a:pt x="127" y="14"/>
                        <a:pt x="131" y="20"/>
                      </a:cubicBezTo>
                      <a:cubicBezTo>
                        <a:pt x="132" y="22"/>
                        <a:pt x="134" y="24"/>
                        <a:pt x="135" y="26"/>
                      </a:cubicBezTo>
                      <a:cubicBezTo>
                        <a:pt x="138" y="31"/>
                        <a:pt x="139" y="32"/>
                        <a:pt x="140" y="32"/>
                      </a:cubicBezTo>
                      <a:cubicBezTo>
                        <a:pt x="140" y="33"/>
                        <a:pt x="142" y="33"/>
                        <a:pt x="146" y="32"/>
                      </a:cubicBezTo>
                      <a:cubicBezTo>
                        <a:pt x="148" y="33"/>
                        <a:pt x="148" y="33"/>
                        <a:pt x="148" y="33"/>
                      </a:cubicBezTo>
                      <a:cubicBezTo>
                        <a:pt x="148" y="32"/>
                        <a:pt x="148" y="32"/>
                        <a:pt x="148" y="32"/>
                      </a:cubicBezTo>
                      <a:cubicBezTo>
                        <a:pt x="150" y="31"/>
                        <a:pt x="152" y="30"/>
                        <a:pt x="153" y="29"/>
                      </a:cubicBezTo>
                      <a:cubicBezTo>
                        <a:pt x="153" y="29"/>
                        <a:pt x="153" y="28"/>
                        <a:pt x="154" y="24"/>
                      </a:cubicBezTo>
                      <a:cubicBezTo>
                        <a:pt x="154" y="20"/>
                        <a:pt x="154" y="20"/>
                        <a:pt x="154" y="20"/>
                      </a:cubicBezTo>
                      <a:cubicBezTo>
                        <a:pt x="155" y="18"/>
                        <a:pt x="155" y="16"/>
                        <a:pt x="155" y="14"/>
                      </a:cubicBezTo>
                      <a:cubicBezTo>
                        <a:pt x="156" y="7"/>
                        <a:pt x="157" y="3"/>
                        <a:pt x="158" y="1"/>
                      </a:cubicBezTo>
                      <a:cubicBezTo>
                        <a:pt x="159" y="1"/>
                        <a:pt x="163" y="0"/>
                        <a:pt x="164" y="1"/>
                      </a:cubicBezTo>
                      <a:cubicBezTo>
                        <a:pt x="165" y="2"/>
                        <a:pt x="167" y="6"/>
                        <a:pt x="169" y="13"/>
                      </a:cubicBezTo>
                      <a:cubicBezTo>
                        <a:pt x="170" y="15"/>
                        <a:pt x="171" y="18"/>
                        <a:pt x="172" y="20"/>
                      </a:cubicBezTo>
                      <a:cubicBezTo>
                        <a:pt x="173" y="26"/>
                        <a:pt x="174" y="27"/>
                        <a:pt x="175" y="27"/>
                      </a:cubicBezTo>
                      <a:cubicBezTo>
                        <a:pt x="175" y="28"/>
                        <a:pt x="177" y="28"/>
                        <a:pt x="181" y="28"/>
                      </a:cubicBezTo>
                      <a:cubicBezTo>
                        <a:pt x="181" y="29"/>
                        <a:pt x="181" y="29"/>
                        <a:pt x="181" y="29"/>
                      </a:cubicBezTo>
                      <a:cubicBezTo>
                        <a:pt x="182" y="28"/>
                        <a:pt x="182" y="28"/>
                        <a:pt x="182" y="28"/>
                      </a:cubicBezTo>
                      <a:cubicBezTo>
                        <a:pt x="187" y="29"/>
                        <a:pt x="188" y="28"/>
                        <a:pt x="188" y="27"/>
                      </a:cubicBezTo>
                      <a:cubicBezTo>
                        <a:pt x="189" y="27"/>
                        <a:pt x="189" y="26"/>
                        <a:pt x="191" y="21"/>
                      </a:cubicBezTo>
                      <a:cubicBezTo>
                        <a:pt x="192" y="18"/>
                        <a:pt x="193" y="16"/>
                        <a:pt x="194" y="13"/>
                      </a:cubicBezTo>
                      <a:cubicBezTo>
                        <a:pt x="197" y="7"/>
                        <a:pt x="199" y="2"/>
                        <a:pt x="200" y="1"/>
                      </a:cubicBezTo>
                      <a:cubicBezTo>
                        <a:pt x="201" y="1"/>
                        <a:pt x="205" y="1"/>
                        <a:pt x="206" y="2"/>
                      </a:cubicBezTo>
                      <a:cubicBezTo>
                        <a:pt x="207" y="3"/>
                        <a:pt x="207" y="8"/>
                        <a:pt x="208" y="15"/>
                      </a:cubicBezTo>
                      <a:cubicBezTo>
                        <a:pt x="208" y="18"/>
                        <a:pt x="209" y="20"/>
                        <a:pt x="209" y="22"/>
                      </a:cubicBezTo>
                      <a:cubicBezTo>
                        <a:pt x="209" y="29"/>
                        <a:pt x="209" y="30"/>
                        <a:pt x="210" y="30"/>
                      </a:cubicBezTo>
                      <a:cubicBezTo>
                        <a:pt x="211" y="31"/>
                        <a:pt x="212" y="32"/>
                        <a:pt x="216" y="33"/>
                      </a:cubicBezTo>
                      <a:cubicBezTo>
                        <a:pt x="216" y="33"/>
                        <a:pt x="216" y="33"/>
                        <a:pt x="216" y="33"/>
                      </a:cubicBezTo>
                      <a:cubicBezTo>
                        <a:pt x="217" y="33"/>
                        <a:pt x="217" y="33"/>
                        <a:pt x="217" y="33"/>
                      </a:cubicBezTo>
                      <a:cubicBezTo>
                        <a:pt x="221" y="34"/>
                        <a:pt x="222" y="34"/>
                        <a:pt x="223" y="33"/>
                      </a:cubicBezTo>
                      <a:cubicBezTo>
                        <a:pt x="224" y="33"/>
                        <a:pt x="225" y="32"/>
                        <a:pt x="228" y="28"/>
                      </a:cubicBezTo>
                      <a:cubicBezTo>
                        <a:pt x="229" y="26"/>
                        <a:pt x="230" y="23"/>
                        <a:pt x="232" y="21"/>
                      </a:cubicBezTo>
                      <a:cubicBezTo>
                        <a:pt x="236" y="15"/>
                        <a:pt x="239" y="12"/>
                        <a:pt x="240" y="11"/>
                      </a:cubicBezTo>
                      <a:cubicBezTo>
                        <a:pt x="242" y="11"/>
                        <a:pt x="246" y="12"/>
                        <a:pt x="247" y="13"/>
                      </a:cubicBezTo>
                      <a:cubicBezTo>
                        <a:pt x="247" y="14"/>
                        <a:pt x="247" y="18"/>
                        <a:pt x="246" y="24"/>
                      </a:cubicBezTo>
                      <a:cubicBezTo>
                        <a:pt x="246" y="25"/>
                        <a:pt x="245" y="26"/>
                        <a:pt x="245" y="26"/>
                      </a:cubicBezTo>
                      <a:cubicBezTo>
                        <a:pt x="245" y="29"/>
                        <a:pt x="245" y="31"/>
                        <a:pt x="244" y="33"/>
                      </a:cubicBezTo>
                      <a:cubicBezTo>
                        <a:pt x="244" y="35"/>
                        <a:pt x="244" y="37"/>
                        <a:pt x="244" y="38"/>
                      </a:cubicBezTo>
                      <a:cubicBezTo>
                        <a:pt x="243" y="40"/>
                        <a:pt x="243" y="41"/>
                        <a:pt x="244" y="41"/>
                      </a:cubicBezTo>
                      <a:cubicBezTo>
                        <a:pt x="244" y="42"/>
                        <a:pt x="245" y="43"/>
                        <a:pt x="249" y="45"/>
                      </a:cubicBezTo>
                      <a:cubicBezTo>
                        <a:pt x="249" y="47"/>
                        <a:pt x="249" y="47"/>
                        <a:pt x="249" y="47"/>
                      </a:cubicBezTo>
                      <a:cubicBezTo>
                        <a:pt x="250" y="46"/>
                        <a:pt x="250" y="46"/>
                        <a:pt x="250" y="46"/>
                      </a:cubicBezTo>
                      <a:cubicBezTo>
                        <a:pt x="253" y="48"/>
                        <a:pt x="255" y="48"/>
                        <a:pt x="256" y="47"/>
                      </a:cubicBezTo>
                      <a:cubicBezTo>
                        <a:pt x="257" y="47"/>
                        <a:pt x="257" y="47"/>
                        <a:pt x="261" y="43"/>
                      </a:cubicBezTo>
                      <a:cubicBezTo>
                        <a:pt x="263" y="41"/>
                        <a:pt x="265" y="39"/>
                        <a:pt x="267" y="38"/>
                      </a:cubicBezTo>
                      <a:cubicBezTo>
                        <a:pt x="273" y="33"/>
                        <a:pt x="276" y="30"/>
                        <a:pt x="278" y="29"/>
                      </a:cubicBezTo>
                      <a:cubicBezTo>
                        <a:pt x="279" y="30"/>
                        <a:pt x="283" y="32"/>
                        <a:pt x="283" y="33"/>
                      </a:cubicBezTo>
                      <a:cubicBezTo>
                        <a:pt x="283" y="35"/>
                        <a:pt x="281" y="40"/>
                        <a:pt x="279" y="46"/>
                      </a:cubicBezTo>
                      <a:cubicBezTo>
                        <a:pt x="278" y="48"/>
                        <a:pt x="277" y="50"/>
                        <a:pt x="276" y="52"/>
                      </a:cubicBezTo>
                      <a:cubicBezTo>
                        <a:pt x="275" y="56"/>
                        <a:pt x="274" y="58"/>
                        <a:pt x="274" y="59"/>
                      </a:cubicBezTo>
                      <a:cubicBezTo>
                        <a:pt x="274" y="59"/>
                        <a:pt x="274" y="59"/>
                        <a:pt x="274" y="59"/>
                      </a:cubicBezTo>
                      <a:cubicBezTo>
                        <a:pt x="274" y="60"/>
                        <a:pt x="274" y="60"/>
                        <a:pt x="274" y="60"/>
                      </a:cubicBezTo>
                      <a:cubicBezTo>
                        <a:pt x="274" y="61"/>
                        <a:pt x="275" y="62"/>
                        <a:pt x="278" y="64"/>
                      </a:cubicBezTo>
                      <a:cubicBezTo>
                        <a:pt x="278" y="66"/>
                        <a:pt x="278" y="66"/>
                        <a:pt x="278" y="66"/>
                      </a:cubicBezTo>
                      <a:cubicBezTo>
                        <a:pt x="279" y="66"/>
                        <a:pt x="279" y="66"/>
                        <a:pt x="279" y="66"/>
                      </a:cubicBezTo>
                      <a:cubicBezTo>
                        <a:pt x="282" y="68"/>
                        <a:pt x="283" y="69"/>
                        <a:pt x="284" y="69"/>
                      </a:cubicBezTo>
                      <a:cubicBezTo>
                        <a:pt x="285" y="69"/>
                        <a:pt x="286" y="68"/>
                        <a:pt x="291" y="65"/>
                      </a:cubicBezTo>
                      <a:cubicBezTo>
                        <a:pt x="293" y="64"/>
                        <a:pt x="295" y="63"/>
                        <a:pt x="298" y="62"/>
                      </a:cubicBezTo>
                      <a:cubicBezTo>
                        <a:pt x="304" y="58"/>
                        <a:pt x="308" y="56"/>
                        <a:pt x="310" y="56"/>
                      </a:cubicBezTo>
                      <a:cubicBezTo>
                        <a:pt x="311" y="57"/>
                        <a:pt x="314" y="60"/>
                        <a:pt x="314" y="61"/>
                      </a:cubicBezTo>
                      <a:cubicBezTo>
                        <a:pt x="314" y="62"/>
                        <a:pt x="312" y="66"/>
                        <a:pt x="307" y="72"/>
                      </a:cubicBezTo>
                      <a:cubicBezTo>
                        <a:pt x="306" y="74"/>
                        <a:pt x="305" y="76"/>
                        <a:pt x="303" y="78"/>
                      </a:cubicBezTo>
                      <a:cubicBezTo>
                        <a:pt x="300" y="83"/>
                        <a:pt x="299" y="84"/>
                        <a:pt x="299" y="85"/>
                      </a:cubicBezTo>
                      <a:cubicBezTo>
                        <a:pt x="299" y="85"/>
                        <a:pt x="299" y="85"/>
                        <a:pt x="299" y="85"/>
                      </a:cubicBezTo>
                      <a:cubicBezTo>
                        <a:pt x="299" y="85"/>
                        <a:pt x="299" y="85"/>
                        <a:pt x="299" y="85"/>
                      </a:cubicBezTo>
                      <a:cubicBezTo>
                        <a:pt x="299" y="86"/>
                        <a:pt x="300" y="88"/>
                        <a:pt x="302" y="90"/>
                      </a:cubicBezTo>
                      <a:cubicBezTo>
                        <a:pt x="302" y="93"/>
                        <a:pt x="302" y="93"/>
                        <a:pt x="302" y="93"/>
                      </a:cubicBezTo>
                      <a:cubicBezTo>
                        <a:pt x="303" y="92"/>
                        <a:pt x="303" y="92"/>
                        <a:pt x="303" y="92"/>
                      </a:cubicBezTo>
                      <a:cubicBezTo>
                        <a:pt x="305" y="95"/>
                        <a:pt x="306" y="96"/>
                        <a:pt x="307" y="96"/>
                      </a:cubicBezTo>
                      <a:cubicBezTo>
                        <a:pt x="308" y="96"/>
                        <a:pt x="309" y="96"/>
                        <a:pt x="314" y="94"/>
                      </a:cubicBezTo>
                      <a:cubicBezTo>
                        <a:pt x="317" y="94"/>
                        <a:pt x="319" y="93"/>
                        <a:pt x="322" y="92"/>
                      </a:cubicBezTo>
                      <a:cubicBezTo>
                        <a:pt x="329" y="90"/>
                        <a:pt x="334" y="89"/>
                        <a:pt x="335" y="89"/>
                      </a:cubicBezTo>
                      <a:cubicBezTo>
                        <a:pt x="336" y="90"/>
                        <a:pt x="338" y="94"/>
                        <a:pt x="338" y="95"/>
                      </a:cubicBezTo>
                      <a:cubicBezTo>
                        <a:pt x="337" y="96"/>
                        <a:pt x="335" y="99"/>
                        <a:pt x="329" y="105"/>
                      </a:cubicBezTo>
                      <a:cubicBezTo>
                        <a:pt x="327" y="106"/>
                        <a:pt x="325" y="108"/>
                        <a:pt x="324" y="109"/>
                      </a:cubicBezTo>
                      <a:cubicBezTo>
                        <a:pt x="319" y="113"/>
                        <a:pt x="318" y="114"/>
                        <a:pt x="318" y="115"/>
                      </a:cubicBezTo>
                      <a:cubicBezTo>
                        <a:pt x="318" y="115"/>
                        <a:pt x="318" y="115"/>
                        <a:pt x="318" y="115"/>
                      </a:cubicBezTo>
                      <a:cubicBezTo>
                        <a:pt x="318" y="117"/>
                        <a:pt x="318" y="118"/>
                        <a:pt x="319" y="121"/>
                      </a:cubicBezTo>
                      <a:cubicBezTo>
                        <a:pt x="319" y="123"/>
                        <a:pt x="319" y="123"/>
                        <a:pt x="319" y="123"/>
                      </a:cubicBezTo>
                      <a:cubicBezTo>
                        <a:pt x="320" y="123"/>
                        <a:pt x="320" y="123"/>
                        <a:pt x="320" y="123"/>
                      </a:cubicBezTo>
                      <a:cubicBezTo>
                        <a:pt x="321" y="126"/>
                        <a:pt x="322" y="127"/>
                        <a:pt x="323" y="128"/>
                      </a:cubicBezTo>
                      <a:cubicBezTo>
                        <a:pt x="324" y="128"/>
                        <a:pt x="325" y="128"/>
                        <a:pt x="331" y="128"/>
                      </a:cubicBezTo>
                      <a:cubicBezTo>
                        <a:pt x="333" y="128"/>
                        <a:pt x="336" y="127"/>
                        <a:pt x="338" y="127"/>
                      </a:cubicBezTo>
                      <a:cubicBezTo>
                        <a:pt x="346" y="127"/>
                        <a:pt x="350" y="127"/>
                        <a:pt x="352" y="128"/>
                      </a:cubicBezTo>
                      <a:cubicBezTo>
                        <a:pt x="352" y="129"/>
                        <a:pt x="354" y="132"/>
                        <a:pt x="353" y="134"/>
                      </a:cubicBezTo>
                      <a:cubicBezTo>
                        <a:pt x="353" y="134"/>
                        <a:pt x="353" y="134"/>
                        <a:pt x="353" y="134"/>
                      </a:cubicBezTo>
                      <a:cubicBezTo>
                        <a:pt x="352" y="135"/>
                        <a:pt x="349" y="138"/>
                        <a:pt x="342" y="141"/>
                      </a:cubicBezTo>
                      <a:cubicBezTo>
                        <a:pt x="340" y="142"/>
                        <a:pt x="338" y="143"/>
                        <a:pt x="336" y="144"/>
                      </a:cubicBezTo>
                      <a:cubicBezTo>
                        <a:pt x="330" y="147"/>
                        <a:pt x="329" y="148"/>
                        <a:pt x="329" y="149"/>
                      </a:cubicBezTo>
                      <a:cubicBezTo>
                        <a:pt x="329" y="149"/>
                        <a:pt x="329" y="149"/>
                        <a:pt x="329" y="150"/>
                      </a:cubicBezTo>
                      <a:cubicBezTo>
                        <a:pt x="329" y="151"/>
                        <a:pt x="329" y="153"/>
                        <a:pt x="329" y="155"/>
                      </a:cubicBezTo>
                      <a:cubicBezTo>
                        <a:pt x="328" y="157"/>
                        <a:pt x="328" y="157"/>
                        <a:pt x="328" y="157"/>
                      </a:cubicBezTo>
                      <a:cubicBezTo>
                        <a:pt x="329" y="157"/>
                        <a:pt x="329" y="157"/>
                        <a:pt x="329" y="157"/>
                      </a:cubicBezTo>
                      <a:cubicBezTo>
                        <a:pt x="330" y="160"/>
                        <a:pt x="331" y="162"/>
                        <a:pt x="331" y="162"/>
                      </a:cubicBezTo>
                      <a:cubicBezTo>
                        <a:pt x="332" y="163"/>
                        <a:pt x="333" y="163"/>
                        <a:pt x="339" y="164"/>
                      </a:cubicBezTo>
                      <a:cubicBezTo>
                        <a:pt x="341" y="164"/>
                        <a:pt x="343" y="165"/>
                        <a:pt x="346" y="165"/>
                      </a:cubicBezTo>
                      <a:cubicBezTo>
                        <a:pt x="353" y="167"/>
                        <a:pt x="358" y="168"/>
                        <a:pt x="359" y="169"/>
                      </a:cubicBezTo>
                      <a:cubicBezTo>
                        <a:pt x="359" y="170"/>
                        <a:pt x="360" y="172"/>
                        <a:pt x="360" y="174"/>
                      </a:cubicBezTo>
                      <a:cubicBezTo>
                        <a:pt x="359" y="175"/>
                        <a:pt x="359" y="175"/>
                        <a:pt x="359" y="175"/>
                      </a:cubicBezTo>
                      <a:cubicBezTo>
                        <a:pt x="358" y="176"/>
                        <a:pt x="354" y="178"/>
                        <a:pt x="347" y="180"/>
                      </a:cubicBezTo>
                      <a:cubicBezTo>
                        <a:pt x="344" y="180"/>
                        <a:pt x="342" y="181"/>
                        <a:pt x="340" y="181"/>
                      </a:cubicBezTo>
                      <a:cubicBezTo>
                        <a:pt x="334" y="183"/>
                        <a:pt x="333" y="183"/>
                        <a:pt x="332" y="184"/>
                      </a:cubicBezTo>
                      <a:cubicBezTo>
                        <a:pt x="332" y="185"/>
                        <a:pt x="331" y="186"/>
                        <a:pt x="331" y="187"/>
                      </a:cubicBezTo>
                      <a:cubicBezTo>
                        <a:pt x="331" y="188"/>
                        <a:pt x="331" y="189"/>
                        <a:pt x="331" y="190"/>
                      </a:cubicBezTo>
                      <a:cubicBezTo>
                        <a:pt x="329" y="192"/>
                        <a:pt x="329" y="192"/>
                        <a:pt x="329" y="192"/>
                      </a:cubicBezTo>
                      <a:cubicBezTo>
                        <a:pt x="331" y="192"/>
                        <a:pt x="331" y="192"/>
                        <a:pt x="331" y="192"/>
                      </a:cubicBezTo>
                      <a:cubicBezTo>
                        <a:pt x="330" y="195"/>
                        <a:pt x="331" y="197"/>
                        <a:pt x="331" y="198"/>
                      </a:cubicBezTo>
                      <a:cubicBezTo>
                        <a:pt x="332" y="198"/>
                        <a:pt x="333" y="199"/>
                        <a:pt x="338" y="201"/>
                      </a:cubicBezTo>
                      <a:cubicBezTo>
                        <a:pt x="340" y="202"/>
                        <a:pt x="343" y="203"/>
                        <a:pt x="345" y="204"/>
                      </a:cubicBezTo>
                      <a:cubicBezTo>
                        <a:pt x="352" y="207"/>
                        <a:pt x="356" y="210"/>
                        <a:pt x="357" y="210"/>
                      </a:cubicBezTo>
                      <a:cubicBezTo>
                        <a:pt x="357" y="211"/>
                        <a:pt x="357" y="212"/>
                        <a:pt x="357" y="213"/>
                      </a:cubicBezTo>
                      <a:cubicBezTo>
                        <a:pt x="356" y="215"/>
                        <a:pt x="356" y="217"/>
                        <a:pt x="355" y="217"/>
                      </a:cubicBezTo>
                      <a:cubicBezTo>
                        <a:pt x="354" y="217"/>
                        <a:pt x="350" y="218"/>
                        <a:pt x="342" y="218"/>
                      </a:cubicBezTo>
                      <a:cubicBezTo>
                        <a:pt x="340" y="218"/>
                        <a:pt x="337" y="218"/>
                        <a:pt x="335" y="218"/>
                      </a:cubicBezTo>
                      <a:cubicBezTo>
                        <a:pt x="329" y="218"/>
                        <a:pt x="328" y="219"/>
                        <a:pt x="327" y="219"/>
                      </a:cubicBezTo>
                      <a:cubicBezTo>
                        <a:pt x="326" y="220"/>
                        <a:pt x="325" y="221"/>
                        <a:pt x="325" y="225"/>
                      </a:cubicBezTo>
                      <a:cubicBezTo>
                        <a:pt x="324" y="225"/>
                        <a:pt x="324" y="225"/>
                        <a:pt x="324" y="225"/>
                      </a:cubicBezTo>
                      <a:cubicBezTo>
                        <a:pt x="324" y="225"/>
                        <a:pt x="324" y="225"/>
                        <a:pt x="324" y="225"/>
                      </a:cubicBezTo>
                      <a:cubicBezTo>
                        <a:pt x="324" y="227"/>
                        <a:pt x="323" y="229"/>
                        <a:pt x="323" y="230"/>
                      </a:cubicBezTo>
                      <a:cubicBezTo>
                        <a:pt x="323" y="231"/>
                        <a:pt x="323" y="232"/>
                        <a:pt x="323" y="232"/>
                      </a:cubicBezTo>
                      <a:cubicBezTo>
                        <a:pt x="324" y="233"/>
                        <a:pt x="324" y="234"/>
                        <a:pt x="329" y="237"/>
                      </a:cubicBezTo>
                      <a:cubicBezTo>
                        <a:pt x="331" y="238"/>
                        <a:pt x="333" y="240"/>
                        <a:pt x="335" y="242"/>
                      </a:cubicBezTo>
                      <a:cubicBezTo>
                        <a:pt x="341" y="246"/>
                        <a:pt x="344" y="249"/>
                        <a:pt x="345" y="250"/>
                      </a:cubicBezTo>
                      <a:cubicBezTo>
                        <a:pt x="345" y="251"/>
                        <a:pt x="345" y="251"/>
                        <a:pt x="345" y="251"/>
                      </a:cubicBezTo>
                      <a:cubicBezTo>
                        <a:pt x="345" y="253"/>
                        <a:pt x="343" y="256"/>
                        <a:pt x="342" y="257"/>
                      </a:cubicBezTo>
                      <a:cubicBezTo>
                        <a:pt x="341" y="257"/>
                        <a:pt x="336" y="256"/>
                        <a:pt x="329" y="255"/>
                      </a:cubicBezTo>
                      <a:cubicBezTo>
                        <a:pt x="327" y="254"/>
                        <a:pt x="324" y="254"/>
                        <a:pt x="322" y="253"/>
                      </a:cubicBezTo>
                      <a:cubicBezTo>
                        <a:pt x="316" y="252"/>
                        <a:pt x="315" y="252"/>
                        <a:pt x="314" y="252"/>
                      </a:cubicBezTo>
                      <a:cubicBezTo>
                        <a:pt x="313" y="253"/>
                        <a:pt x="312" y="254"/>
                        <a:pt x="310" y="257"/>
                      </a:cubicBezTo>
                      <a:cubicBezTo>
                        <a:pt x="310" y="257"/>
                        <a:pt x="310" y="257"/>
                        <a:pt x="310" y="257"/>
                      </a:cubicBezTo>
                      <a:cubicBezTo>
                        <a:pt x="310" y="258"/>
                        <a:pt x="310" y="258"/>
                        <a:pt x="310" y="258"/>
                      </a:cubicBezTo>
                      <a:cubicBezTo>
                        <a:pt x="308" y="260"/>
                        <a:pt x="307" y="261"/>
                        <a:pt x="307" y="263"/>
                      </a:cubicBezTo>
                      <a:cubicBezTo>
                        <a:pt x="307" y="263"/>
                        <a:pt x="307" y="264"/>
                        <a:pt x="307" y="264"/>
                      </a:cubicBezTo>
                      <a:cubicBezTo>
                        <a:pt x="308" y="265"/>
                        <a:pt x="308" y="266"/>
                        <a:pt x="312" y="270"/>
                      </a:cubicBezTo>
                      <a:cubicBezTo>
                        <a:pt x="313" y="272"/>
                        <a:pt x="315" y="274"/>
                        <a:pt x="317" y="276"/>
                      </a:cubicBezTo>
                      <a:cubicBezTo>
                        <a:pt x="321" y="282"/>
                        <a:pt x="324" y="286"/>
                        <a:pt x="324" y="287"/>
                      </a:cubicBezTo>
                      <a:cubicBezTo>
                        <a:pt x="324" y="288"/>
                        <a:pt x="321" y="292"/>
                        <a:pt x="320" y="292"/>
                      </a:cubicBezTo>
                      <a:cubicBezTo>
                        <a:pt x="319" y="292"/>
                        <a:pt x="315" y="290"/>
                        <a:pt x="308" y="287"/>
                      </a:cubicBezTo>
                      <a:cubicBezTo>
                        <a:pt x="306" y="286"/>
                        <a:pt x="303" y="285"/>
                        <a:pt x="302" y="284"/>
                      </a:cubicBezTo>
                      <a:cubicBezTo>
                        <a:pt x="296" y="281"/>
                        <a:pt x="295" y="281"/>
                        <a:pt x="294" y="281"/>
                      </a:cubicBezTo>
                      <a:cubicBezTo>
                        <a:pt x="293" y="281"/>
                        <a:pt x="292" y="282"/>
                        <a:pt x="289" y="285"/>
                      </a:cubicBezTo>
                      <a:cubicBezTo>
                        <a:pt x="288" y="285"/>
                        <a:pt x="288" y="285"/>
                        <a:pt x="288" y="285"/>
                      </a:cubicBezTo>
                      <a:cubicBezTo>
                        <a:pt x="288" y="286"/>
                        <a:pt x="288" y="286"/>
                        <a:pt x="288" y="286"/>
                      </a:cubicBezTo>
                      <a:cubicBezTo>
                        <a:pt x="285" y="289"/>
                        <a:pt x="285" y="290"/>
                        <a:pt x="285" y="291"/>
                      </a:cubicBezTo>
                      <a:cubicBezTo>
                        <a:pt x="284" y="291"/>
                        <a:pt x="284" y="291"/>
                        <a:pt x="284" y="291"/>
                      </a:cubicBezTo>
                      <a:cubicBezTo>
                        <a:pt x="285" y="292"/>
                        <a:pt x="285" y="293"/>
                        <a:pt x="287" y="298"/>
                      </a:cubicBezTo>
                      <a:cubicBezTo>
                        <a:pt x="288" y="300"/>
                        <a:pt x="290" y="302"/>
                        <a:pt x="291" y="305"/>
                      </a:cubicBezTo>
                      <a:cubicBezTo>
                        <a:pt x="294" y="311"/>
                        <a:pt x="295" y="316"/>
                        <a:pt x="296" y="317"/>
                      </a:cubicBezTo>
                      <a:cubicBezTo>
                        <a:pt x="295" y="319"/>
                        <a:pt x="292" y="321"/>
                        <a:pt x="290" y="321"/>
                      </a:cubicBezTo>
                      <a:cubicBezTo>
                        <a:pt x="289" y="321"/>
                        <a:pt x="285" y="318"/>
                        <a:pt x="280" y="314"/>
                      </a:cubicBezTo>
                      <a:cubicBezTo>
                        <a:pt x="278" y="312"/>
                        <a:pt x="276" y="311"/>
                        <a:pt x="274" y="310"/>
                      </a:cubicBezTo>
                      <a:cubicBezTo>
                        <a:pt x="269" y="305"/>
                        <a:pt x="268" y="305"/>
                        <a:pt x="267" y="305"/>
                      </a:cubicBezTo>
                      <a:cubicBezTo>
                        <a:pt x="266" y="305"/>
                        <a:pt x="265" y="305"/>
                        <a:pt x="262" y="307"/>
                      </a:cubicBezTo>
                      <a:cubicBezTo>
                        <a:pt x="261" y="307"/>
                        <a:pt x="261" y="307"/>
                        <a:pt x="261" y="307"/>
                      </a:cubicBezTo>
                      <a:cubicBezTo>
                        <a:pt x="260" y="308"/>
                        <a:pt x="260" y="308"/>
                        <a:pt x="260" y="308"/>
                      </a:cubicBezTo>
                      <a:cubicBezTo>
                        <a:pt x="257" y="310"/>
                        <a:pt x="256" y="311"/>
                        <a:pt x="256" y="312"/>
                      </a:cubicBezTo>
                      <a:cubicBezTo>
                        <a:pt x="256" y="312"/>
                        <a:pt x="256" y="312"/>
                        <a:pt x="256" y="312"/>
                      </a:cubicBezTo>
                      <a:cubicBezTo>
                        <a:pt x="256" y="313"/>
                        <a:pt x="256" y="313"/>
                        <a:pt x="256" y="313"/>
                      </a:cubicBezTo>
                      <a:cubicBezTo>
                        <a:pt x="256" y="313"/>
                        <a:pt x="256" y="315"/>
                        <a:pt x="257" y="320"/>
                      </a:cubicBezTo>
                      <a:cubicBezTo>
                        <a:pt x="258" y="322"/>
                        <a:pt x="258" y="325"/>
                        <a:pt x="259" y="327"/>
                      </a:cubicBezTo>
                      <a:cubicBezTo>
                        <a:pt x="260" y="334"/>
                        <a:pt x="261" y="339"/>
                        <a:pt x="261" y="340"/>
                      </a:cubicBezTo>
                      <a:cubicBezTo>
                        <a:pt x="260" y="341"/>
                        <a:pt x="256" y="343"/>
                        <a:pt x="255" y="343"/>
                      </a:cubicBezTo>
                      <a:cubicBezTo>
                        <a:pt x="254" y="343"/>
                        <a:pt x="251" y="339"/>
                        <a:pt x="246" y="333"/>
                      </a:cubicBezTo>
                      <a:cubicBezTo>
                        <a:pt x="244" y="331"/>
                        <a:pt x="243" y="330"/>
                        <a:pt x="242" y="328"/>
                      </a:cubicBezTo>
                      <a:cubicBezTo>
                        <a:pt x="238" y="323"/>
                        <a:pt x="237" y="322"/>
                        <a:pt x="236" y="322"/>
                      </a:cubicBezTo>
                      <a:cubicBezTo>
                        <a:pt x="235" y="322"/>
                        <a:pt x="234" y="322"/>
                        <a:pt x="230" y="323"/>
                      </a:cubicBezTo>
                      <a:cubicBezTo>
                        <a:pt x="229" y="323"/>
                        <a:pt x="229" y="323"/>
                        <a:pt x="229" y="323"/>
                      </a:cubicBezTo>
                      <a:cubicBezTo>
                        <a:pt x="228" y="324"/>
                        <a:pt x="228" y="324"/>
                        <a:pt x="228" y="324"/>
                      </a:cubicBezTo>
                      <a:cubicBezTo>
                        <a:pt x="226" y="324"/>
                        <a:pt x="224" y="325"/>
                        <a:pt x="223" y="326"/>
                      </a:cubicBezTo>
                      <a:cubicBezTo>
                        <a:pt x="223" y="327"/>
                        <a:pt x="223" y="327"/>
                        <a:pt x="223" y="328"/>
                      </a:cubicBezTo>
                      <a:cubicBezTo>
                        <a:pt x="223" y="329"/>
                        <a:pt x="223" y="331"/>
                        <a:pt x="223" y="334"/>
                      </a:cubicBezTo>
                      <a:cubicBezTo>
                        <a:pt x="223" y="336"/>
                        <a:pt x="223" y="339"/>
                        <a:pt x="223" y="342"/>
                      </a:cubicBezTo>
                      <a:cubicBezTo>
                        <a:pt x="223" y="346"/>
                        <a:pt x="222" y="350"/>
                        <a:pt x="222" y="353"/>
                      </a:cubicBezTo>
                      <a:cubicBezTo>
                        <a:pt x="222" y="354"/>
                        <a:pt x="222" y="355"/>
                        <a:pt x="222" y="355"/>
                      </a:cubicBezTo>
                      <a:cubicBezTo>
                        <a:pt x="220" y="356"/>
                        <a:pt x="216" y="357"/>
                        <a:pt x="215" y="356"/>
                      </a:cubicBezTo>
                      <a:cubicBezTo>
                        <a:pt x="214" y="355"/>
                        <a:pt x="212" y="351"/>
                        <a:pt x="209" y="345"/>
                      </a:cubicBezTo>
                      <a:cubicBezTo>
                        <a:pt x="208" y="342"/>
                        <a:pt x="207" y="340"/>
                        <a:pt x="206" y="338"/>
                      </a:cubicBezTo>
                      <a:cubicBezTo>
                        <a:pt x="203" y="332"/>
                        <a:pt x="203" y="332"/>
                        <a:pt x="202" y="331"/>
                      </a:cubicBezTo>
                      <a:cubicBezTo>
                        <a:pt x="201" y="331"/>
                        <a:pt x="200" y="330"/>
                        <a:pt x="196" y="331"/>
                      </a:cubicBezTo>
                      <a:cubicBezTo>
                        <a:pt x="194" y="329"/>
                        <a:pt x="194" y="329"/>
                        <a:pt x="194" y="329"/>
                      </a:cubicBezTo>
                      <a:cubicBezTo>
                        <a:pt x="194" y="331"/>
                        <a:pt x="194" y="331"/>
                        <a:pt x="194" y="331"/>
                      </a:cubicBezTo>
                      <a:cubicBezTo>
                        <a:pt x="191" y="331"/>
                        <a:pt x="189" y="332"/>
                        <a:pt x="188" y="333"/>
                      </a:cubicBezTo>
                      <a:cubicBezTo>
                        <a:pt x="188" y="333"/>
                        <a:pt x="188" y="334"/>
                        <a:pt x="186" y="340"/>
                      </a:cubicBezTo>
                      <a:cubicBezTo>
                        <a:pt x="186" y="342"/>
                        <a:pt x="185" y="345"/>
                        <a:pt x="184" y="347"/>
                      </a:cubicBezTo>
                      <a:cubicBezTo>
                        <a:pt x="182" y="354"/>
                        <a:pt x="181" y="359"/>
                        <a:pt x="180" y="360"/>
                      </a:cubicBezTo>
                      <a:cubicBezTo>
                        <a:pt x="179" y="360"/>
                        <a:pt x="175" y="360"/>
                        <a:pt x="174" y="360"/>
                      </a:cubicBezTo>
                      <a:cubicBezTo>
                        <a:pt x="173" y="359"/>
                        <a:pt x="172" y="354"/>
                        <a:pt x="170" y="347"/>
                      </a:cubicBezTo>
                      <a:cubicBezTo>
                        <a:pt x="170" y="345"/>
                        <a:pt x="169" y="342"/>
                        <a:pt x="169" y="340"/>
                      </a:cubicBezTo>
                      <a:cubicBezTo>
                        <a:pt x="167" y="334"/>
                        <a:pt x="167" y="333"/>
                        <a:pt x="167" y="332"/>
                      </a:cubicBezTo>
                      <a:cubicBezTo>
                        <a:pt x="166" y="332"/>
                        <a:pt x="165" y="331"/>
                        <a:pt x="161" y="331"/>
                      </a:cubicBezTo>
                      <a:cubicBezTo>
                        <a:pt x="160" y="330"/>
                        <a:pt x="160" y="330"/>
                        <a:pt x="160" y="330"/>
                      </a:cubicBezTo>
                      <a:cubicBezTo>
                        <a:pt x="159" y="330"/>
                        <a:pt x="159" y="330"/>
                        <a:pt x="159" y="330"/>
                      </a:cubicBezTo>
                      <a:cubicBezTo>
                        <a:pt x="155" y="329"/>
                        <a:pt x="154" y="330"/>
                        <a:pt x="153" y="331"/>
                      </a:cubicBezTo>
                      <a:cubicBezTo>
                        <a:pt x="152" y="331"/>
                        <a:pt x="152" y="332"/>
                        <a:pt x="149" y="337"/>
                      </a:cubicBezTo>
                      <a:cubicBezTo>
                        <a:pt x="148" y="339"/>
                        <a:pt x="147" y="341"/>
                        <a:pt x="146" y="344"/>
                      </a:cubicBezTo>
                      <a:cubicBezTo>
                        <a:pt x="142" y="350"/>
                        <a:pt x="140" y="354"/>
                        <a:pt x="139" y="355"/>
                      </a:cubicBezTo>
                      <a:cubicBezTo>
                        <a:pt x="137" y="355"/>
                        <a:pt x="133" y="354"/>
                        <a:pt x="132" y="354"/>
                      </a:cubicBezTo>
                      <a:cubicBezTo>
                        <a:pt x="132" y="352"/>
                        <a:pt x="132" y="348"/>
                        <a:pt x="132" y="340"/>
                      </a:cubicBezTo>
                      <a:cubicBezTo>
                        <a:pt x="132" y="338"/>
                        <a:pt x="132" y="335"/>
                        <a:pt x="132" y="333"/>
                      </a:cubicBezTo>
                      <a:cubicBezTo>
                        <a:pt x="132" y="327"/>
                        <a:pt x="132" y="326"/>
                        <a:pt x="132" y="325"/>
                      </a:cubicBezTo>
                      <a:cubicBezTo>
                        <a:pt x="131" y="324"/>
                        <a:pt x="129" y="323"/>
                        <a:pt x="126" y="322"/>
                      </a:cubicBezTo>
                      <a:cubicBezTo>
                        <a:pt x="126" y="321"/>
                        <a:pt x="126" y="321"/>
                        <a:pt x="126" y="321"/>
                      </a:cubicBezTo>
                      <a:cubicBezTo>
                        <a:pt x="125" y="322"/>
                        <a:pt x="125" y="322"/>
                        <a:pt x="125" y="322"/>
                      </a:cubicBezTo>
                      <a:cubicBezTo>
                        <a:pt x="121" y="320"/>
                        <a:pt x="120" y="320"/>
                        <a:pt x="119" y="320"/>
                      </a:cubicBezTo>
                      <a:cubicBezTo>
                        <a:pt x="118" y="321"/>
                        <a:pt x="117" y="322"/>
                        <a:pt x="114" y="326"/>
                      </a:cubicBezTo>
                      <a:cubicBezTo>
                        <a:pt x="112" y="328"/>
                        <a:pt x="111" y="330"/>
                        <a:pt x="109" y="332"/>
                      </a:cubicBezTo>
                      <a:cubicBezTo>
                        <a:pt x="104" y="337"/>
                        <a:pt x="100" y="340"/>
                        <a:pt x="99" y="341"/>
                      </a:cubicBezTo>
                      <a:cubicBezTo>
                        <a:pt x="98" y="341"/>
                        <a:pt x="94" y="339"/>
                        <a:pt x="93" y="338"/>
                      </a:cubicBezTo>
                      <a:cubicBezTo>
                        <a:pt x="93" y="338"/>
                        <a:pt x="94" y="337"/>
                        <a:pt x="94" y="337"/>
                      </a:cubicBezTo>
                      <a:cubicBezTo>
                        <a:pt x="94" y="337"/>
                        <a:pt x="94" y="337"/>
                        <a:pt x="94" y="337"/>
                      </a:cubicBezTo>
                      <a:cubicBezTo>
                        <a:pt x="94" y="334"/>
                        <a:pt x="95" y="330"/>
                        <a:pt x="96" y="325"/>
                      </a:cubicBezTo>
                      <a:cubicBezTo>
                        <a:pt x="97" y="323"/>
                        <a:pt x="97" y="320"/>
                        <a:pt x="98" y="318"/>
                      </a:cubicBezTo>
                      <a:cubicBezTo>
                        <a:pt x="99" y="315"/>
                        <a:pt x="100" y="313"/>
                        <a:pt x="100" y="312"/>
                      </a:cubicBezTo>
                      <a:cubicBezTo>
                        <a:pt x="100" y="311"/>
                        <a:pt x="100" y="311"/>
                        <a:pt x="100" y="310"/>
                      </a:cubicBezTo>
                      <a:cubicBezTo>
                        <a:pt x="99" y="309"/>
                        <a:pt x="98" y="308"/>
                        <a:pt x="95" y="306"/>
                      </a:cubicBezTo>
                      <a:cubicBezTo>
                        <a:pt x="94" y="304"/>
                        <a:pt x="94" y="304"/>
                        <a:pt x="94" y="304"/>
                      </a:cubicBezTo>
                      <a:cubicBezTo>
                        <a:pt x="93" y="305"/>
                        <a:pt x="93" y="305"/>
                        <a:pt x="93" y="305"/>
                      </a:cubicBezTo>
                      <a:cubicBezTo>
                        <a:pt x="91" y="303"/>
                        <a:pt x="90" y="303"/>
                        <a:pt x="88" y="303"/>
                      </a:cubicBezTo>
                      <a:cubicBezTo>
                        <a:pt x="87" y="303"/>
                        <a:pt x="87" y="303"/>
                        <a:pt x="82" y="307"/>
                      </a:cubicBezTo>
                      <a:cubicBezTo>
                        <a:pt x="80" y="308"/>
                        <a:pt x="78" y="310"/>
                        <a:pt x="76" y="311"/>
                      </a:cubicBezTo>
                      <a:cubicBezTo>
                        <a:pt x="70" y="315"/>
                        <a:pt x="66" y="318"/>
                        <a:pt x="64" y="318"/>
                      </a:cubicBezTo>
                      <a:cubicBezTo>
                        <a:pt x="63" y="318"/>
                        <a:pt x="60" y="315"/>
                        <a:pt x="59" y="314"/>
                      </a:cubicBezTo>
                      <a:cubicBezTo>
                        <a:pt x="60" y="313"/>
                        <a:pt x="62" y="308"/>
                        <a:pt x="65" y="302"/>
                      </a:cubicBezTo>
                      <a:cubicBezTo>
                        <a:pt x="66" y="300"/>
                        <a:pt x="67" y="298"/>
                        <a:pt x="68" y="296"/>
                      </a:cubicBezTo>
                      <a:cubicBezTo>
                        <a:pt x="71" y="291"/>
                        <a:pt x="72" y="290"/>
                        <a:pt x="72" y="289"/>
                      </a:cubicBezTo>
                      <a:cubicBezTo>
                        <a:pt x="72" y="289"/>
                        <a:pt x="72" y="289"/>
                        <a:pt x="72" y="289"/>
                      </a:cubicBezTo>
                      <a:cubicBezTo>
                        <a:pt x="72" y="288"/>
                        <a:pt x="72" y="288"/>
                        <a:pt x="72" y="288"/>
                      </a:cubicBezTo>
                      <a:cubicBezTo>
                        <a:pt x="72" y="287"/>
                        <a:pt x="71" y="286"/>
                        <a:pt x="68" y="283"/>
                      </a:cubicBezTo>
                      <a:cubicBezTo>
                        <a:pt x="68" y="282"/>
                        <a:pt x="68" y="282"/>
                        <a:pt x="68" y="282"/>
                      </a:cubicBezTo>
                      <a:cubicBezTo>
                        <a:pt x="67" y="282"/>
                        <a:pt x="67" y="282"/>
                        <a:pt x="67" y="282"/>
                      </a:cubicBezTo>
                      <a:cubicBezTo>
                        <a:pt x="65" y="279"/>
                        <a:pt x="63" y="278"/>
                        <a:pt x="62" y="278"/>
                      </a:cubicBezTo>
                      <a:cubicBezTo>
                        <a:pt x="61" y="278"/>
                        <a:pt x="61" y="279"/>
                        <a:pt x="55" y="281"/>
                      </a:cubicBezTo>
                      <a:cubicBezTo>
                        <a:pt x="53" y="282"/>
                        <a:pt x="51" y="283"/>
                        <a:pt x="48" y="284"/>
                      </a:cubicBezTo>
                      <a:cubicBezTo>
                        <a:pt x="42" y="286"/>
                        <a:pt x="37" y="288"/>
                        <a:pt x="36" y="288"/>
                      </a:cubicBezTo>
                      <a:cubicBezTo>
                        <a:pt x="34" y="287"/>
                        <a:pt x="32" y="284"/>
                        <a:pt x="32" y="283"/>
                      </a:cubicBezTo>
                      <a:cubicBezTo>
                        <a:pt x="32" y="281"/>
                        <a:pt x="35" y="278"/>
                        <a:pt x="40" y="272"/>
                      </a:cubicBezTo>
                      <a:cubicBezTo>
                        <a:pt x="42" y="270"/>
                        <a:pt x="43" y="269"/>
                        <a:pt x="45" y="267"/>
                      </a:cubicBezTo>
                      <a:cubicBezTo>
                        <a:pt x="49" y="262"/>
                        <a:pt x="49" y="262"/>
                        <a:pt x="50" y="260"/>
                      </a:cubicBezTo>
                      <a:cubicBezTo>
                        <a:pt x="50" y="260"/>
                        <a:pt x="50" y="258"/>
                        <a:pt x="47" y="255"/>
                      </a:cubicBezTo>
                      <a:cubicBezTo>
                        <a:pt x="48" y="253"/>
                        <a:pt x="48" y="253"/>
                        <a:pt x="48" y="253"/>
                      </a:cubicBezTo>
                      <a:cubicBezTo>
                        <a:pt x="46" y="253"/>
                        <a:pt x="46" y="253"/>
                        <a:pt x="46" y="253"/>
                      </a:cubicBezTo>
                      <a:cubicBezTo>
                        <a:pt x="45" y="250"/>
                        <a:pt x="44" y="249"/>
                        <a:pt x="43" y="249"/>
                      </a:cubicBezTo>
                      <a:cubicBezTo>
                        <a:pt x="42" y="248"/>
                        <a:pt x="41" y="249"/>
                        <a:pt x="36" y="249"/>
                      </a:cubicBezTo>
                      <a:cubicBezTo>
                        <a:pt x="33" y="250"/>
                        <a:pt x="31" y="250"/>
                        <a:pt x="28" y="251"/>
                      </a:cubicBezTo>
                      <a:cubicBezTo>
                        <a:pt x="21" y="252"/>
                        <a:pt x="16" y="252"/>
                        <a:pt x="15" y="252"/>
                      </a:cubicBezTo>
                      <a:cubicBezTo>
                        <a:pt x="14" y="251"/>
                        <a:pt x="12" y="247"/>
                        <a:pt x="12" y="246"/>
                      </a:cubicBezTo>
                      <a:cubicBezTo>
                        <a:pt x="13" y="245"/>
                        <a:pt x="16" y="242"/>
                        <a:pt x="22" y="237"/>
                      </a:cubicBezTo>
                      <a:cubicBezTo>
                        <a:pt x="24" y="236"/>
                        <a:pt x="26" y="235"/>
                        <a:pt x="28" y="234"/>
                      </a:cubicBezTo>
                      <a:cubicBezTo>
                        <a:pt x="33" y="230"/>
                        <a:pt x="34" y="229"/>
                        <a:pt x="35" y="228"/>
                      </a:cubicBezTo>
                      <a:cubicBezTo>
                        <a:pt x="35" y="228"/>
                        <a:pt x="35" y="228"/>
                        <a:pt x="35" y="228"/>
                      </a:cubicBezTo>
                      <a:cubicBezTo>
                        <a:pt x="35" y="226"/>
                        <a:pt x="35" y="225"/>
                        <a:pt x="34" y="222"/>
                      </a:cubicBezTo>
                      <a:cubicBezTo>
                        <a:pt x="34" y="221"/>
                        <a:pt x="34" y="221"/>
                        <a:pt x="34" y="221"/>
                      </a:cubicBezTo>
                      <a:cubicBezTo>
                        <a:pt x="33" y="220"/>
                        <a:pt x="33" y="220"/>
                        <a:pt x="33" y="220"/>
                      </a:cubicBezTo>
                      <a:cubicBezTo>
                        <a:pt x="32" y="217"/>
                        <a:pt x="31" y="216"/>
                        <a:pt x="31" y="215"/>
                      </a:cubicBezTo>
                      <a:cubicBezTo>
                        <a:pt x="30" y="215"/>
                        <a:pt x="29" y="215"/>
                        <a:pt x="23" y="214"/>
                      </a:cubicBezTo>
                      <a:cubicBezTo>
                        <a:pt x="21" y="214"/>
                        <a:pt x="18" y="214"/>
                        <a:pt x="16" y="214"/>
                      </a:cubicBezTo>
                      <a:cubicBezTo>
                        <a:pt x="8" y="213"/>
                        <a:pt x="4" y="212"/>
                        <a:pt x="3" y="212"/>
                      </a:cubicBezTo>
                      <a:cubicBezTo>
                        <a:pt x="2" y="211"/>
                        <a:pt x="1" y="208"/>
                        <a:pt x="1" y="206"/>
                      </a:cubicBezTo>
                      <a:cubicBezTo>
                        <a:pt x="1" y="206"/>
                        <a:pt x="1" y="205"/>
                        <a:pt x="1" y="205"/>
                      </a:cubicBezTo>
                      <a:cubicBezTo>
                        <a:pt x="2" y="205"/>
                        <a:pt x="7" y="202"/>
                        <a:pt x="13" y="200"/>
                      </a:cubicBezTo>
                      <a:cubicBezTo>
                        <a:pt x="16" y="199"/>
                        <a:pt x="18" y="198"/>
                        <a:pt x="20" y="197"/>
                      </a:cubicBezTo>
                      <a:cubicBezTo>
                        <a:pt x="26" y="195"/>
                        <a:pt x="27" y="195"/>
                        <a:pt x="27" y="194"/>
                      </a:cubicBezTo>
                      <a:cubicBezTo>
                        <a:pt x="28" y="193"/>
                        <a:pt x="28" y="193"/>
                        <a:pt x="28" y="192"/>
                      </a:cubicBezTo>
                      <a:cubicBezTo>
                        <a:pt x="28" y="190"/>
                        <a:pt x="28" y="189"/>
                        <a:pt x="28" y="188"/>
                      </a:cubicBezTo>
                      <a:cubicBezTo>
                        <a:pt x="29" y="186"/>
                        <a:pt x="29" y="186"/>
                        <a:pt x="29" y="186"/>
                      </a:cubicBezTo>
                      <a:cubicBezTo>
                        <a:pt x="28" y="185"/>
                        <a:pt x="28" y="185"/>
                        <a:pt x="28" y="185"/>
                      </a:cubicBezTo>
                      <a:cubicBezTo>
                        <a:pt x="28" y="182"/>
                        <a:pt x="27" y="181"/>
                        <a:pt x="26" y="180"/>
                      </a:cubicBezTo>
                      <a:cubicBezTo>
                        <a:pt x="26" y="179"/>
                        <a:pt x="25" y="179"/>
                        <a:pt x="20" y="177"/>
                      </a:cubicBezTo>
                      <a:cubicBezTo>
                        <a:pt x="17" y="177"/>
                        <a:pt x="15" y="176"/>
                        <a:pt x="12" y="175"/>
                      </a:cubicBezTo>
                      <a:cubicBezTo>
                        <a:pt x="5" y="173"/>
                        <a:pt x="1" y="171"/>
                        <a:pt x="0" y="170"/>
                      </a:cubicBezTo>
                      <a:cubicBezTo>
                        <a:pt x="0" y="170"/>
                        <a:pt x="0" y="168"/>
                        <a:pt x="0" y="166"/>
                      </a:cubicBezTo>
                      <a:close/>
                      <a:moveTo>
                        <a:pt x="287" y="193"/>
                      </a:moveTo>
                      <a:cubicBezTo>
                        <a:pt x="295" y="134"/>
                        <a:pt x="253" y="79"/>
                        <a:pt x="193" y="72"/>
                      </a:cubicBezTo>
                      <a:cubicBezTo>
                        <a:pt x="134" y="64"/>
                        <a:pt x="80" y="106"/>
                        <a:pt x="72" y="165"/>
                      </a:cubicBezTo>
                      <a:cubicBezTo>
                        <a:pt x="64" y="225"/>
                        <a:pt x="106" y="279"/>
                        <a:pt x="166" y="287"/>
                      </a:cubicBezTo>
                      <a:cubicBezTo>
                        <a:pt x="225" y="295"/>
                        <a:pt x="280" y="253"/>
                        <a:pt x="287" y="193"/>
                      </a:cubicBezTo>
                      <a:close/>
                    </a:path>
                  </a:pathLst>
                </a:custGeom>
                <a:solidFill>
                  <a:srgbClr val="FBC275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 sz="135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21" name="组合">
                  <a:extLst>
                    <a:ext uri="{FF2B5EF4-FFF2-40B4-BE49-F238E27FC236}">
                      <a16:creationId xmlns:a16="http://schemas.microsoft.com/office/drawing/2014/main" id="{9ABFED33-AF21-64BD-1457-B781359063A8}"/>
                    </a:ext>
                  </a:extLst>
                </p:cNvPr>
                <p:cNvGrpSpPr/>
                <p:nvPr/>
              </p:nvGrpSpPr>
              <p:grpSpPr>
                <a:xfrm>
                  <a:off x="5011518" y="4898173"/>
                  <a:ext cx="500594" cy="431801"/>
                  <a:chOff x="5053743" y="4923573"/>
                  <a:chExt cx="500595" cy="431801"/>
                </a:xfrm>
                <a:solidFill>
                  <a:schemeClr val="accent1"/>
                </a:solidFill>
              </p:grpSpPr>
              <p:sp>
                <p:nvSpPr>
                  <p:cNvPr id="22" name="组合">
                    <a:extLst>
                      <a:ext uri="{FF2B5EF4-FFF2-40B4-BE49-F238E27FC236}">
                        <a16:creationId xmlns:a16="http://schemas.microsoft.com/office/drawing/2014/main" id="{1E520C05-9086-75FF-D2B9-0233AB75326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84463" y="4923573"/>
                    <a:ext cx="269875" cy="285750"/>
                  </a:xfrm>
                  <a:custGeom>
                    <a:avLst/>
                    <a:gdLst>
                      <a:gd name="T0" fmla="*/ 95 w 123"/>
                      <a:gd name="T1" fmla="*/ 78 h 130"/>
                      <a:gd name="T2" fmla="*/ 84 w 123"/>
                      <a:gd name="T3" fmla="*/ 46 h 130"/>
                      <a:gd name="T4" fmla="*/ 62 w 123"/>
                      <a:gd name="T5" fmla="*/ 19 h 130"/>
                      <a:gd name="T6" fmla="*/ 32 w 123"/>
                      <a:gd name="T7" fmla="*/ 4 h 130"/>
                      <a:gd name="T8" fmla="*/ 0 w 123"/>
                      <a:gd name="T9" fmla="*/ 1 h 130"/>
                      <a:gd name="T10" fmla="*/ 0 w 123"/>
                      <a:gd name="T11" fmla="*/ 2 h 130"/>
                      <a:gd name="T12" fmla="*/ 29 w 123"/>
                      <a:gd name="T13" fmla="*/ 11 h 130"/>
                      <a:gd name="T14" fmla="*/ 50 w 123"/>
                      <a:gd name="T15" fmla="*/ 30 h 130"/>
                      <a:gd name="T16" fmla="*/ 62 w 123"/>
                      <a:gd name="T17" fmla="*/ 55 h 130"/>
                      <a:gd name="T18" fmla="*/ 64 w 123"/>
                      <a:gd name="T19" fmla="*/ 78 h 130"/>
                      <a:gd name="T20" fmla="*/ 36 w 123"/>
                      <a:gd name="T21" fmla="*/ 78 h 130"/>
                      <a:gd name="T22" fmla="*/ 57 w 123"/>
                      <a:gd name="T23" fmla="*/ 104 h 130"/>
                      <a:gd name="T24" fmla="*/ 79 w 123"/>
                      <a:gd name="T25" fmla="*/ 130 h 130"/>
                      <a:gd name="T26" fmla="*/ 101 w 123"/>
                      <a:gd name="T27" fmla="*/ 104 h 130"/>
                      <a:gd name="T28" fmla="*/ 123 w 123"/>
                      <a:gd name="T29" fmla="*/ 78 h 130"/>
                      <a:gd name="T30" fmla="*/ 95 w 123"/>
                      <a:gd name="T31" fmla="*/ 78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23" h="130">
                        <a:moveTo>
                          <a:pt x="95" y="78"/>
                        </a:moveTo>
                        <a:cubicBezTo>
                          <a:pt x="93" y="67"/>
                          <a:pt x="90" y="56"/>
                          <a:pt x="84" y="46"/>
                        </a:cubicBezTo>
                        <a:cubicBezTo>
                          <a:pt x="78" y="35"/>
                          <a:pt x="71" y="26"/>
                          <a:pt x="62" y="19"/>
                        </a:cubicBezTo>
                        <a:cubicBezTo>
                          <a:pt x="53" y="12"/>
                          <a:pt x="42" y="7"/>
                          <a:pt x="32" y="4"/>
                        </a:cubicBezTo>
                        <a:cubicBezTo>
                          <a:pt x="21" y="1"/>
                          <a:pt x="10" y="0"/>
                          <a:pt x="0" y="1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0" y="3"/>
                          <a:pt x="20" y="6"/>
                          <a:pt x="29" y="11"/>
                        </a:cubicBezTo>
                        <a:cubicBezTo>
                          <a:pt x="37" y="16"/>
                          <a:pt x="45" y="23"/>
                          <a:pt x="50" y="30"/>
                        </a:cubicBezTo>
                        <a:cubicBezTo>
                          <a:pt x="56" y="38"/>
                          <a:pt x="60" y="46"/>
                          <a:pt x="62" y="55"/>
                        </a:cubicBezTo>
                        <a:cubicBezTo>
                          <a:pt x="64" y="63"/>
                          <a:pt x="65" y="71"/>
                          <a:pt x="64" y="78"/>
                        </a:cubicBezTo>
                        <a:cubicBezTo>
                          <a:pt x="36" y="78"/>
                          <a:pt x="36" y="78"/>
                          <a:pt x="36" y="78"/>
                        </a:cubicBezTo>
                        <a:cubicBezTo>
                          <a:pt x="57" y="104"/>
                          <a:pt x="57" y="104"/>
                          <a:pt x="57" y="104"/>
                        </a:cubicBezTo>
                        <a:cubicBezTo>
                          <a:pt x="79" y="130"/>
                          <a:pt x="79" y="130"/>
                          <a:pt x="79" y="130"/>
                        </a:cubicBezTo>
                        <a:cubicBezTo>
                          <a:pt x="101" y="104"/>
                          <a:pt x="101" y="104"/>
                          <a:pt x="101" y="104"/>
                        </a:cubicBezTo>
                        <a:cubicBezTo>
                          <a:pt x="123" y="78"/>
                          <a:pt x="123" y="78"/>
                          <a:pt x="123" y="78"/>
                        </a:cubicBezTo>
                        <a:lnTo>
                          <a:pt x="95" y="78"/>
                        </a:lnTo>
                        <a:close/>
                      </a:path>
                    </a:pathLst>
                  </a:custGeom>
                  <a:solidFill>
                    <a:srgbClr val="FBC2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id-ID" sz="1350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" name="组合">
                    <a:extLst>
                      <a:ext uri="{FF2B5EF4-FFF2-40B4-BE49-F238E27FC236}">
                        <a16:creationId xmlns:a16="http://schemas.microsoft.com/office/drawing/2014/main" id="{191B66E8-BCE7-7B97-4BCF-BF443231CFD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053743" y="5069624"/>
                    <a:ext cx="268288" cy="285750"/>
                  </a:xfrm>
                  <a:custGeom>
                    <a:avLst/>
                    <a:gdLst>
                      <a:gd name="T0" fmla="*/ 72 w 123"/>
                      <a:gd name="T1" fmla="*/ 100 h 130"/>
                      <a:gd name="T2" fmla="*/ 60 w 123"/>
                      <a:gd name="T3" fmla="*/ 75 h 130"/>
                      <a:gd name="T4" fmla="*/ 59 w 123"/>
                      <a:gd name="T5" fmla="*/ 52 h 130"/>
                      <a:gd name="T6" fmla="*/ 87 w 123"/>
                      <a:gd name="T7" fmla="*/ 52 h 130"/>
                      <a:gd name="T8" fmla="*/ 65 w 123"/>
                      <a:gd name="T9" fmla="*/ 26 h 130"/>
                      <a:gd name="T10" fmla="*/ 43 w 123"/>
                      <a:gd name="T11" fmla="*/ 0 h 130"/>
                      <a:gd name="T12" fmla="*/ 22 w 123"/>
                      <a:gd name="T13" fmla="*/ 26 h 130"/>
                      <a:gd name="T14" fmla="*/ 0 w 123"/>
                      <a:gd name="T15" fmla="*/ 52 h 130"/>
                      <a:gd name="T16" fmla="*/ 28 w 123"/>
                      <a:gd name="T17" fmla="*/ 52 h 130"/>
                      <a:gd name="T18" fmla="*/ 39 w 123"/>
                      <a:gd name="T19" fmla="*/ 84 h 130"/>
                      <a:gd name="T20" fmla="*/ 61 w 123"/>
                      <a:gd name="T21" fmla="*/ 111 h 130"/>
                      <a:gd name="T22" fmla="*/ 91 w 123"/>
                      <a:gd name="T23" fmla="*/ 126 h 130"/>
                      <a:gd name="T24" fmla="*/ 123 w 123"/>
                      <a:gd name="T25" fmla="*/ 129 h 130"/>
                      <a:gd name="T26" fmla="*/ 123 w 123"/>
                      <a:gd name="T27" fmla="*/ 128 h 130"/>
                      <a:gd name="T28" fmla="*/ 94 w 123"/>
                      <a:gd name="T29" fmla="*/ 119 h 130"/>
                      <a:gd name="T30" fmla="*/ 72 w 123"/>
                      <a:gd name="T31" fmla="*/ 10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23" h="130">
                        <a:moveTo>
                          <a:pt x="72" y="100"/>
                        </a:moveTo>
                        <a:cubicBezTo>
                          <a:pt x="67" y="92"/>
                          <a:pt x="63" y="84"/>
                          <a:pt x="60" y="75"/>
                        </a:cubicBezTo>
                        <a:cubicBezTo>
                          <a:pt x="58" y="67"/>
                          <a:pt x="58" y="59"/>
                          <a:pt x="59" y="52"/>
                        </a:cubicBezTo>
                        <a:cubicBezTo>
                          <a:pt x="87" y="52"/>
                          <a:pt x="87" y="52"/>
                          <a:pt x="87" y="52"/>
                        </a:cubicBezTo>
                        <a:cubicBezTo>
                          <a:pt x="65" y="26"/>
                          <a:pt x="65" y="26"/>
                          <a:pt x="65" y="26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  <a:cubicBezTo>
                          <a:pt x="22" y="26"/>
                          <a:pt x="22" y="26"/>
                          <a:pt x="22" y="26"/>
                        </a:cubicBezTo>
                        <a:cubicBezTo>
                          <a:pt x="0" y="52"/>
                          <a:pt x="0" y="52"/>
                          <a:pt x="0" y="52"/>
                        </a:cubicBezTo>
                        <a:cubicBezTo>
                          <a:pt x="28" y="52"/>
                          <a:pt x="28" y="52"/>
                          <a:pt x="28" y="52"/>
                        </a:cubicBezTo>
                        <a:cubicBezTo>
                          <a:pt x="30" y="63"/>
                          <a:pt x="33" y="74"/>
                          <a:pt x="39" y="84"/>
                        </a:cubicBezTo>
                        <a:cubicBezTo>
                          <a:pt x="44" y="94"/>
                          <a:pt x="52" y="104"/>
                          <a:pt x="61" y="111"/>
                        </a:cubicBezTo>
                        <a:cubicBezTo>
                          <a:pt x="70" y="118"/>
                          <a:pt x="80" y="123"/>
                          <a:pt x="91" y="126"/>
                        </a:cubicBezTo>
                        <a:cubicBezTo>
                          <a:pt x="102" y="129"/>
                          <a:pt x="113" y="130"/>
                          <a:pt x="123" y="129"/>
                        </a:cubicBezTo>
                        <a:cubicBezTo>
                          <a:pt x="123" y="128"/>
                          <a:pt x="123" y="128"/>
                          <a:pt x="123" y="128"/>
                        </a:cubicBezTo>
                        <a:cubicBezTo>
                          <a:pt x="113" y="127"/>
                          <a:pt x="103" y="124"/>
                          <a:pt x="94" y="119"/>
                        </a:cubicBezTo>
                        <a:cubicBezTo>
                          <a:pt x="85" y="114"/>
                          <a:pt x="78" y="107"/>
                          <a:pt x="72" y="100"/>
                        </a:cubicBezTo>
                        <a:close/>
                      </a:path>
                    </a:pathLst>
                  </a:custGeom>
                  <a:solidFill>
                    <a:srgbClr val="FBC2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id-ID" sz="1350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49" name="组合">
              <a:extLst>
                <a:ext uri="{FF2B5EF4-FFF2-40B4-BE49-F238E27FC236}">
                  <a16:creationId xmlns:a16="http://schemas.microsoft.com/office/drawing/2014/main" id="{B4010A82-DC8A-3971-3FDB-9C781F2075ED}"/>
                </a:ext>
              </a:extLst>
            </p:cNvPr>
            <p:cNvSpPr/>
            <p:nvPr/>
          </p:nvSpPr>
          <p:spPr>
            <a:xfrm rot="10349785">
              <a:off x="4462161" y="1430257"/>
              <a:ext cx="1822450" cy="1803400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50" name="组合">
              <a:extLst>
                <a:ext uri="{FF2B5EF4-FFF2-40B4-BE49-F238E27FC236}">
                  <a16:creationId xmlns:a16="http://schemas.microsoft.com/office/drawing/2014/main" id="{A64A3CAE-9FBD-8086-D52D-595D66834087}"/>
                </a:ext>
              </a:extLst>
            </p:cNvPr>
            <p:cNvSpPr/>
            <p:nvPr/>
          </p:nvSpPr>
          <p:spPr>
            <a:xfrm rot="2582555">
              <a:off x="4376194" y="4743824"/>
              <a:ext cx="1856250" cy="1958476"/>
            </a:xfrm>
            <a:prstGeom prst="circularArrow">
              <a:avLst>
                <a:gd name="adj1" fmla="val 4687"/>
                <a:gd name="adj2" fmla="val 299029"/>
                <a:gd name="adj3" fmla="val 2475988"/>
                <a:gd name="adj4" fmla="val 15950712"/>
                <a:gd name="adj5" fmla="val 5469"/>
              </a:avLst>
            </a:prstGeom>
            <a:solidFill>
              <a:srgbClr val="FBC27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51" name="组合">
              <a:extLst>
                <a:ext uri="{FF2B5EF4-FFF2-40B4-BE49-F238E27FC236}">
                  <a16:creationId xmlns:a16="http://schemas.microsoft.com/office/drawing/2014/main" id="{83A6270D-A769-67A1-A6A1-DC4D2919B5D3}"/>
                </a:ext>
              </a:extLst>
            </p:cNvPr>
            <p:cNvSpPr/>
            <p:nvPr/>
          </p:nvSpPr>
          <p:spPr>
            <a:xfrm rot="19948758">
              <a:off x="4351762" y="3267516"/>
              <a:ext cx="1692275" cy="1673225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006E9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350">
                <a:solidFill>
                  <a:srgbClr val="2E2B6B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Graphique 5" descr="Liste de contrôle avec un remplissage uni">
            <a:extLst>
              <a:ext uri="{FF2B5EF4-FFF2-40B4-BE49-F238E27FC236}">
                <a16:creationId xmlns:a16="http://schemas.microsoft.com/office/drawing/2014/main" id="{F4341C91-CF32-0437-F23E-655879F229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1875" y="1756251"/>
            <a:ext cx="733488" cy="733488"/>
          </a:xfrm>
          <a:prstGeom prst="rect">
            <a:avLst/>
          </a:prstGeom>
        </p:spPr>
      </p:pic>
      <p:pic>
        <p:nvPicPr>
          <p:cNvPr id="8" name="Graphique 7" descr="Centre d’appels avec un remplissage uni">
            <a:extLst>
              <a:ext uri="{FF2B5EF4-FFF2-40B4-BE49-F238E27FC236}">
                <a16:creationId xmlns:a16="http://schemas.microsoft.com/office/drawing/2014/main" id="{39F50AA6-8963-D3CC-FD6F-19D21104F3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66511" y="3141155"/>
            <a:ext cx="667292" cy="6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3509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E839AF25-7A74-C78C-6F23-F8E201143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Améliorer l’attractivité dans </a:t>
            </a:r>
            <a:br>
              <a:rPr lang="fr-FR" dirty="0"/>
            </a:br>
            <a:r>
              <a:rPr lang="fr-FR" dirty="0"/>
              <a:t>les établissements de la protection de l’enfance 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F260E20B-7B73-C926-4483-595BE2912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257175" indent="-2571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900" b="0" dirty="0"/>
              <a:t>Le ministère du Travail, de la Santé et des Solidarités porte, depuis 2018, la </a:t>
            </a:r>
            <a:r>
              <a:rPr lang="fr-FR" sz="1900" dirty="0"/>
              <a:t>stratégie de développement et de promotion de l’amélioration de la qualité de vie et des conditions de travail</a:t>
            </a:r>
            <a:r>
              <a:rPr lang="fr-FR" sz="1900" b="0" dirty="0"/>
              <a:t>, à destination des établissements médico-sociaux (EHPAD et établissements pour personnes en situation de handicap). </a:t>
            </a:r>
          </a:p>
          <a:p>
            <a:pPr marL="257175" indent="-2571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900" b="0" dirty="0"/>
              <a:t>Fin 2022, cette stratégie a été étendue au champ social, notamment vers </a:t>
            </a:r>
            <a:r>
              <a:rPr lang="fr-FR" sz="1900" dirty="0"/>
              <a:t>le secteur de la protection de l’enfance (PDE). </a:t>
            </a:r>
          </a:p>
          <a:p>
            <a:pPr marL="257175" indent="-2571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900" b="0" dirty="0"/>
              <a:t>C’est dans ce cadre que la Direction générale de la cohésion sociale a signé un partenariat avec l’Anact pour contribuer à améliorer </a:t>
            </a:r>
            <a:r>
              <a:rPr lang="fr-FR" sz="1900" dirty="0">
                <a:solidFill>
                  <a:schemeClr val="bg2"/>
                </a:solidFill>
              </a:rPr>
              <a:t>l’attractivité des établissements</a:t>
            </a:r>
            <a:r>
              <a:rPr lang="fr-FR" sz="1900" dirty="0">
                <a:solidFill>
                  <a:schemeClr val="accent1"/>
                </a:solidFill>
              </a:rPr>
              <a:t> </a:t>
            </a:r>
            <a:r>
              <a:rPr lang="fr-FR" sz="1900" b="0" dirty="0"/>
              <a:t>de la PDE en agissant notamment sur </a:t>
            </a:r>
            <a:r>
              <a:rPr lang="fr-FR" sz="1900" dirty="0">
                <a:solidFill>
                  <a:schemeClr val="bg2"/>
                </a:solidFill>
              </a:rPr>
              <a:t>la qualité de vie et des conditions de travail.</a:t>
            </a:r>
          </a:p>
        </p:txBody>
      </p:sp>
    </p:spTree>
    <p:extLst>
      <p:ext uri="{BB962C8B-B14F-4D97-AF65-F5344CB8AC3E}">
        <p14:creationId xmlns:p14="http://schemas.microsoft.com/office/powerpoint/2010/main" val="162498213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4C2AA1-4653-41E0-9F30-92EF79F2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L’autodiagnostic en ligne, </a:t>
            </a:r>
            <a:br>
              <a:rPr lang="fr-FR" dirty="0"/>
            </a:br>
            <a:r>
              <a:rPr lang="fr-FR" dirty="0"/>
              <a:t>pour faire le point sur ses pratiques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050D93-B40A-65BF-1F31-4681576BE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8 sections </a:t>
            </a:r>
            <a:r>
              <a:rPr lang="fr-FR" b="0" dirty="0"/>
              <a:t>–</a:t>
            </a:r>
            <a:r>
              <a:rPr lang="fr-FR" dirty="0"/>
              <a:t> </a:t>
            </a:r>
            <a:r>
              <a:rPr lang="fr-FR" b="0" dirty="0"/>
              <a:t>26 questions</a:t>
            </a:r>
          </a:p>
          <a:p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Qualité de l’emploi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Santé et sécurité au travail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Contenu du travail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Egalité professionnelle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Compétences et parcours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Relations au travail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Relations avec l’entreprise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Projet d’entreprise et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333A55-83FF-37A6-3928-4554B533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B38C-18ED-CF4A-B7D4-401105EBEA8B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6" name="Image 5">
            <a:hlinkClick r:id="rId2"/>
            <a:extLst>
              <a:ext uri="{FF2B5EF4-FFF2-40B4-BE49-F238E27FC236}">
                <a16:creationId xmlns:a16="http://schemas.microsoft.com/office/drawing/2014/main" id="{0759386C-DD0E-E20D-569F-B68318895F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240" y="1847933"/>
            <a:ext cx="2639560" cy="1166317"/>
          </a:xfrm>
          <a:prstGeom prst="rect">
            <a:avLst/>
          </a:prstGeom>
        </p:spPr>
      </p:pic>
      <p:pic>
        <p:nvPicPr>
          <p:cNvPr id="5" name="Image 4">
            <a:hlinkClick r:id="rId2"/>
            <a:extLst>
              <a:ext uri="{FF2B5EF4-FFF2-40B4-BE49-F238E27FC236}">
                <a16:creationId xmlns:a16="http://schemas.microsoft.com/office/drawing/2014/main" id="{29FFE6F7-B497-9199-8623-0E0DD4CB01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2753" y="3014250"/>
            <a:ext cx="3379654" cy="25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658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6D3BCAED-35C4-D3AA-B31E-E5F694E57C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7858" y="1137470"/>
            <a:ext cx="867723" cy="2324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5F13FA6-6F48-2E9C-844E-6626E0F075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57250"/>
            <a:ext cx="8838127" cy="5170949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6D4DBB-3C44-E07D-E8F7-A2B4C8C7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B38C-18ED-CF4A-B7D4-401105EBEA8B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6188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C72CAB7F-FC95-3253-C922-65C98DB4A16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7353" y="1288776"/>
            <a:ext cx="3449294" cy="344929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A5D17-0430-2610-1E47-29162FF7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 programme : trois niveaux d’action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9650A2-CCF0-1B23-3AA4-4074AB10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B38C-18ED-CF4A-B7D4-401105EBEA8B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A6E15D3-178C-19EA-CB06-BAC06D09F563}"/>
              </a:ext>
            </a:extLst>
          </p:cNvPr>
          <p:cNvSpPr/>
          <p:nvPr/>
        </p:nvSpPr>
        <p:spPr>
          <a:xfrm>
            <a:off x="518215" y="2698552"/>
            <a:ext cx="2589702" cy="21645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niveau des établissements</a:t>
            </a:r>
          </a:p>
          <a:p>
            <a:pPr algn="ctr"/>
            <a:r>
              <a:rPr lang="fr-FR" sz="16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dispositif adapté pour améliorer progressivement le recrutement et la fidélisation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88D953C-1364-02C4-A55C-4215527C5E39}"/>
              </a:ext>
            </a:extLst>
          </p:cNvPr>
          <p:cNvSpPr/>
          <p:nvPr/>
        </p:nvSpPr>
        <p:spPr>
          <a:xfrm>
            <a:off x="3147766" y="4332678"/>
            <a:ext cx="2589702" cy="166272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établissements : </a:t>
            </a:r>
            <a:r>
              <a:rPr lang="fr-FR" sz="16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dynamique d’échanges de pratiques 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E1E25D4-C91F-0B59-4324-A9AF217B5175}"/>
              </a:ext>
            </a:extLst>
          </p:cNvPr>
          <p:cNvSpPr/>
          <p:nvPr/>
        </p:nvSpPr>
        <p:spPr>
          <a:xfrm>
            <a:off x="5879189" y="2698552"/>
            <a:ext cx="2589702" cy="21645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acteurs de l’écosystème pour impliquer les acteurs clés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B6FFC-3D3C-AEA7-7A33-CA67D2D4A5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011" y="4738070"/>
            <a:ext cx="1662729" cy="166272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DF8E6E6-5DC2-D0EE-0C5A-24313C2543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889" y="1542678"/>
            <a:ext cx="1762475" cy="17624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04C038-7216-8352-D805-DEA59847CC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415" y="1776801"/>
            <a:ext cx="1300370" cy="13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7233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élogramme 7"/>
          <p:cNvSpPr/>
          <p:nvPr/>
        </p:nvSpPr>
        <p:spPr>
          <a:xfrm>
            <a:off x="2214061" y="6248396"/>
            <a:ext cx="7074372" cy="586330"/>
          </a:xfrm>
          <a:prstGeom prst="parallelogram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fr-FR" sz="320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50156" y="6380169"/>
            <a:ext cx="680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r-FR" dirty="0">
                <a:solidFill>
                  <a:prstClr val="white"/>
                </a:solidFill>
                <a:latin typeface="ScalaSans" pitchFamily="50" charset="0"/>
              </a:rPr>
              <a:t>Webinaire de la CNAPE – ANACT - Pas-à-Pas</a:t>
            </a:r>
          </a:p>
        </p:txBody>
      </p:sp>
      <p:pic>
        <p:nvPicPr>
          <p:cNvPr id="10" name="Picture 3" descr="\\Serveur\Fichiers communs\COMMUNICATION ET PUBLICATIONS\_OUTILS DE COM CNAPE\Identité visuelle\Logo CNAPE\logo-cnape-couleu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86" y="6292825"/>
            <a:ext cx="1306259" cy="4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rchemin horizontal 1">
            <a:extLst>
              <a:ext uri="{FF2B5EF4-FFF2-40B4-BE49-F238E27FC236}">
                <a16:creationId xmlns:a16="http://schemas.microsoft.com/office/drawing/2014/main" id="{86C74511-94FF-DBB5-76A7-E872CAE4A63E}"/>
              </a:ext>
            </a:extLst>
          </p:cNvPr>
          <p:cNvSpPr/>
          <p:nvPr/>
        </p:nvSpPr>
        <p:spPr>
          <a:xfrm>
            <a:off x="300284" y="2403960"/>
            <a:ext cx="8620596" cy="1750713"/>
          </a:xfrm>
          <a:prstGeom prst="horizontalScroll">
            <a:avLst/>
          </a:prstGeom>
          <a:solidFill>
            <a:srgbClr val="1D4E9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kern="0" dirty="0">
                <a:solidFill>
                  <a:schemeClr val="bg1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Retour d’expérience sur des actions collectives </a:t>
            </a:r>
            <a:endParaRPr lang="fr-FR" sz="2800" dirty="0">
              <a:solidFill>
                <a:schemeClr val="bg1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FABBC7F-FAE3-B488-A229-F76AD93A9608}"/>
              </a:ext>
            </a:extLst>
          </p:cNvPr>
          <p:cNvGrpSpPr/>
          <p:nvPr/>
        </p:nvGrpSpPr>
        <p:grpSpPr>
          <a:xfrm>
            <a:off x="5709024" y="-173806"/>
            <a:ext cx="3345380" cy="2893044"/>
            <a:chOff x="6376116" y="794270"/>
            <a:chExt cx="6046631" cy="6046631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020C020-CACE-2ED7-C54F-87FDBE509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6116" y="794270"/>
              <a:ext cx="6046631" cy="6046631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191B96A-580E-AC74-65C2-FCFB3D96769A}"/>
                </a:ext>
              </a:extLst>
            </p:cNvPr>
            <p:cNvSpPr txBox="1"/>
            <p:nvPr/>
          </p:nvSpPr>
          <p:spPr>
            <a:xfrm>
              <a:off x="8443144" y="2488181"/>
              <a:ext cx="2208592" cy="836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Fieldwork 04 Geo Regular" pitchFamily="2" charset="77"/>
                </a:rPr>
                <a:t>ACIA</a:t>
              </a:r>
            </a:p>
          </p:txBody>
        </p:sp>
      </p:grp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EB9AAB-B195-82FD-77C2-7522EC34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C08C-7400-4AE6-99B8-2854FF021B9E}" type="slidenum">
              <a:rPr lang="fr-FR" altLang="fr-FR" smtClean="0"/>
              <a:pPr/>
              <a:t>23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927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FR" altLang="fr-FR" sz="25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Exemple d’un dispositif mis en place :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" y="545334"/>
            <a:ext cx="280691" cy="294726"/>
          </a:xfrm>
          <a:prstGeom prst="rect">
            <a:avLst/>
          </a:prstGeom>
        </p:spPr>
      </p:pic>
      <p:sp>
        <p:nvSpPr>
          <p:cNvPr id="8" name="Parallélogramme 7"/>
          <p:cNvSpPr/>
          <p:nvPr/>
        </p:nvSpPr>
        <p:spPr>
          <a:xfrm>
            <a:off x="2214061" y="6248396"/>
            <a:ext cx="7074372" cy="586330"/>
          </a:xfrm>
          <a:prstGeom prst="parallelogram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fr-FR" sz="320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50156" y="6380169"/>
            <a:ext cx="680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r-FR" dirty="0">
                <a:solidFill>
                  <a:prstClr val="white"/>
                </a:solidFill>
                <a:latin typeface="ScalaSans" pitchFamily="50" charset="0"/>
              </a:rPr>
              <a:t>Webinaire de la CNAPE – ANACT - Pas-à-Pas</a:t>
            </a:r>
          </a:p>
        </p:txBody>
      </p:sp>
      <p:pic>
        <p:nvPicPr>
          <p:cNvPr id="10" name="Picture 3" descr="\\Serveur\Fichiers communs\COMMUNICATION ET PUBLICATIONS\_OUTILS DE COM CNAPE\Identité visuelle\Logo CNAPE\logo-cnape-couleu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86" y="6292825"/>
            <a:ext cx="1306259" cy="4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8081555F-4DBE-D8D3-340A-F02B1D130A70}"/>
              </a:ext>
            </a:extLst>
          </p:cNvPr>
          <p:cNvGrpSpPr/>
          <p:nvPr/>
        </p:nvGrpSpPr>
        <p:grpSpPr>
          <a:xfrm>
            <a:off x="2209259" y="545334"/>
            <a:ext cx="4561059" cy="3944349"/>
            <a:chOff x="6376116" y="794270"/>
            <a:chExt cx="6046631" cy="6046631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B75CC82-F2EB-DE4C-00C6-B6785132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6116" y="794270"/>
              <a:ext cx="6046631" cy="6046631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9052F59-DE11-552D-C1AC-A3F6A70EDC49}"/>
                </a:ext>
              </a:extLst>
            </p:cNvPr>
            <p:cNvSpPr txBox="1"/>
            <p:nvPr/>
          </p:nvSpPr>
          <p:spPr>
            <a:xfrm>
              <a:off x="8822029" y="2525479"/>
              <a:ext cx="1440287" cy="802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Fieldwork 04 Geo Regular" pitchFamily="2" charset="77"/>
                </a:rPr>
                <a:t>ACIA</a:t>
              </a:r>
            </a:p>
          </p:txBody>
        </p:sp>
      </p:grpSp>
      <p:pic>
        <p:nvPicPr>
          <p:cNvPr id="7" name="Espace réservé du contenu 29">
            <a:extLst>
              <a:ext uri="{FF2B5EF4-FFF2-40B4-BE49-F238E27FC236}">
                <a16:creationId xmlns:a16="http://schemas.microsoft.com/office/drawing/2014/main" id="{2F75BFAE-2A6D-3DB8-B252-9E82286385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90" y="3780428"/>
            <a:ext cx="1691202" cy="158438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Espace réservé du contenu 29">
            <a:extLst>
              <a:ext uri="{FF2B5EF4-FFF2-40B4-BE49-F238E27FC236}">
                <a16:creationId xmlns:a16="http://schemas.microsoft.com/office/drawing/2014/main" id="{075459B6-067F-7BFD-ADD5-5BD026038D2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1791" y="4481235"/>
            <a:ext cx="1691202" cy="158438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2" name="Espace réservé du contenu 29">
            <a:extLst>
              <a:ext uri="{FF2B5EF4-FFF2-40B4-BE49-F238E27FC236}">
                <a16:creationId xmlns:a16="http://schemas.microsoft.com/office/drawing/2014/main" id="{CF423633-291F-C418-CA72-AAA13C9CD4A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2715" y="4471657"/>
            <a:ext cx="1687880" cy="158127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5" name="Espace réservé du contenu 29">
            <a:extLst>
              <a:ext uri="{FF2B5EF4-FFF2-40B4-BE49-F238E27FC236}">
                <a16:creationId xmlns:a16="http://schemas.microsoft.com/office/drawing/2014/main" id="{4DA8719B-24D3-1E19-CA8B-1CD343B39BE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0318" y="3783539"/>
            <a:ext cx="1687881" cy="1581277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8741FA6-B1A9-0950-250D-98B528101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C08C-7400-4AE6-99B8-2854FF021B9E}" type="slidenum">
              <a:rPr lang="fr-FR" altLang="fr-FR" smtClean="0"/>
              <a:pPr/>
              <a:t>24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298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re 1"/>
          <p:cNvSpPr>
            <a:spLocks noGrp="1"/>
          </p:cNvSpPr>
          <p:nvPr>
            <p:ph type="title"/>
          </p:nvPr>
        </p:nvSpPr>
        <p:spPr>
          <a:xfrm>
            <a:off x="1232814" y="254775"/>
            <a:ext cx="7342585" cy="1008112"/>
          </a:xfrm>
        </p:spPr>
        <p:txBody>
          <a:bodyPr/>
          <a:lstStyle/>
          <a:p>
            <a:pPr algn="l" eaLnBrk="1" hangingPunct="1"/>
            <a:r>
              <a:rPr lang="fr-FR" altLang="fr-FR" sz="25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Pour quelles structures… !</a:t>
            </a:r>
          </a:p>
        </p:txBody>
      </p:sp>
      <p:sp>
        <p:nvSpPr>
          <p:cNvPr id="8" name="Parallélogramme 7"/>
          <p:cNvSpPr/>
          <p:nvPr/>
        </p:nvSpPr>
        <p:spPr>
          <a:xfrm>
            <a:off x="2214061" y="6248396"/>
            <a:ext cx="7074372" cy="586330"/>
          </a:xfrm>
          <a:prstGeom prst="parallelogram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fr-FR" sz="320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50156" y="6380169"/>
            <a:ext cx="680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r-FR" dirty="0">
                <a:solidFill>
                  <a:prstClr val="white"/>
                </a:solidFill>
                <a:latin typeface="ScalaSans" pitchFamily="50" charset="0"/>
              </a:rPr>
              <a:t>Webinaire de la CNAPE – ANACT - Pas-à-Pas</a:t>
            </a:r>
          </a:p>
        </p:txBody>
      </p:sp>
      <p:pic>
        <p:nvPicPr>
          <p:cNvPr id="10" name="Picture 3" descr="\\Serveur\Fichiers communs\COMMUNICATION ET PUBLICATIONS\_OUTILS DE COM CNAPE\Identité visuelle\Logo CNAPE\logo-cnape-couleu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86" y="6292825"/>
            <a:ext cx="1306259" cy="4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E3C82F9-AD44-A8D2-219B-C21D11771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67" y="1218183"/>
            <a:ext cx="4230340" cy="4155937"/>
          </a:xfrm>
          <a:prstGeom prst="rect">
            <a:avLst/>
          </a:prstGeom>
        </p:spPr>
      </p:pic>
      <p:sp>
        <p:nvSpPr>
          <p:cNvPr id="19" name="Espace réservé du contenu 6">
            <a:extLst>
              <a:ext uri="{FF2B5EF4-FFF2-40B4-BE49-F238E27FC236}">
                <a16:creationId xmlns:a16="http://schemas.microsoft.com/office/drawing/2014/main" id="{E116ED25-3BCF-7501-12EF-515C8A249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246" y="1516259"/>
            <a:ext cx="3793158" cy="3043990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b="1" dirty="0">
                <a:solidFill>
                  <a:srgbClr val="1D4E9E"/>
                </a:solidFill>
                <a:cs typeface="Times New Roman" panose="02020603050405020304" pitchFamily="18" charset="0"/>
              </a:rPr>
              <a:t>Un collectif de 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2000" b="1" dirty="0">
                <a:solidFill>
                  <a:srgbClr val="1D4E9E"/>
                </a:solidFill>
                <a:cs typeface="Times New Roman" panose="02020603050405020304" pitchFamily="18" charset="0"/>
              </a:rPr>
              <a:t>Structures volontaires </a:t>
            </a:r>
            <a:r>
              <a:rPr lang="fr-FR" sz="2000" dirty="0">
                <a:solidFill>
                  <a:srgbClr val="1D4E9E"/>
                </a:solidFill>
                <a:cs typeface="Times New Roman" panose="02020603050405020304" pitchFamily="18" charset="0"/>
              </a:rPr>
              <a:t>pour s’engager et partager</a:t>
            </a:r>
            <a:r>
              <a:rPr lang="fr-FR" sz="2000" b="1" dirty="0">
                <a:solidFill>
                  <a:srgbClr val="1D4E9E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2000" b="1" dirty="0">
                <a:solidFill>
                  <a:srgbClr val="1D4E9E"/>
                </a:solidFill>
                <a:cs typeface="Times New Roman" panose="02020603050405020304" pitchFamily="18" charset="0"/>
              </a:rPr>
              <a:t>Avec un trinôme / structure : </a:t>
            </a:r>
            <a:r>
              <a:rPr lang="fr-FR" sz="2000" dirty="0">
                <a:solidFill>
                  <a:srgbClr val="1D4E9E"/>
                </a:solidFill>
                <a:cs typeface="Times New Roman" panose="02020603050405020304" pitchFamily="18" charset="0"/>
              </a:rPr>
              <a:t>Direction - RP - Représentant métier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85DD8F1-813A-B649-932E-E98AD8EE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C08C-7400-4AE6-99B8-2854FF021B9E}" type="slidenum">
              <a:rPr lang="fr-FR" altLang="fr-FR" smtClean="0"/>
              <a:pPr/>
              <a:t>25</a:t>
            </a:fld>
            <a:endParaRPr lang="fr-FR" alt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7FF400-B756-2467-895B-9115D4D0B9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955" y="2548698"/>
            <a:ext cx="1779221" cy="15386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1502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re 1"/>
          <p:cNvSpPr>
            <a:spLocks noGrp="1"/>
          </p:cNvSpPr>
          <p:nvPr>
            <p:ph type="title"/>
          </p:nvPr>
        </p:nvSpPr>
        <p:spPr>
          <a:xfrm>
            <a:off x="1177755" y="269821"/>
            <a:ext cx="7342585" cy="1008112"/>
          </a:xfrm>
        </p:spPr>
        <p:txBody>
          <a:bodyPr/>
          <a:lstStyle/>
          <a:p>
            <a:pPr algn="l" eaLnBrk="1" hangingPunct="1"/>
            <a:r>
              <a:rPr lang="fr-FR" altLang="fr-FR" sz="25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Et concrètement… ?</a:t>
            </a:r>
          </a:p>
        </p:txBody>
      </p:sp>
      <p:sp>
        <p:nvSpPr>
          <p:cNvPr id="8" name="Parallélogramme 7"/>
          <p:cNvSpPr/>
          <p:nvPr/>
        </p:nvSpPr>
        <p:spPr>
          <a:xfrm>
            <a:off x="2214061" y="6248396"/>
            <a:ext cx="7074372" cy="586330"/>
          </a:xfrm>
          <a:prstGeom prst="parallelogram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fr-FR" sz="320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50156" y="6380169"/>
            <a:ext cx="680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r-FR" dirty="0">
                <a:solidFill>
                  <a:prstClr val="white"/>
                </a:solidFill>
                <a:latin typeface="ScalaSans" pitchFamily="50" charset="0"/>
              </a:rPr>
              <a:t>Webinaire de la CNAPE – ANACT - Pas-à-Pas</a:t>
            </a:r>
          </a:p>
        </p:txBody>
      </p:sp>
      <p:pic>
        <p:nvPicPr>
          <p:cNvPr id="10" name="Picture 3" descr="\\Serveur\Fichiers communs\COMMUNICATION ET PUBLICATIONS\_OUTILS DE COM CNAPE\Identité visuelle\Logo CNAPE\logo-cnape-couleu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86" y="6292825"/>
            <a:ext cx="1306259" cy="4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8081555F-4DBE-D8D3-340A-F02B1D130A70}"/>
              </a:ext>
            </a:extLst>
          </p:cNvPr>
          <p:cNvGrpSpPr/>
          <p:nvPr/>
        </p:nvGrpSpPr>
        <p:grpSpPr>
          <a:xfrm>
            <a:off x="7757549" y="110698"/>
            <a:ext cx="1221846" cy="1098515"/>
            <a:chOff x="6376116" y="794270"/>
            <a:chExt cx="6046631" cy="6046631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B75CC82-F2EB-DE4C-00C6-B6785132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6116" y="794270"/>
              <a:ext cx="6046631" cy="6046631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9052F59-DE11-552D-C1AC-A3F6A70EDC49}"/>
                </a:ext>
              </a:extLst>
            </p:cNvPr>
            <p:cNvSpPr txBox="1"/>
            <p:nvPr/>
          </p:nvSpPr>
          <p:spPr>
            <a:xfrm>
              <a:off x="8171499" y="2386909"/>
              <a:ext cx="2694039" cy="143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Fieldwork 04 Geo Regular" pitchFamily="2" charset="77"/>
                </a:rPr>
                <a:t>ACIA</a:t>
              </a:r>
            </a:p>
          </p:txBody>
        </p:sp>
      </p:grpSp>
      <p:sp>
        <p:nvSpPr>
          <p:cNvPr id="20" name="Ellipse 19">
            <a:extLst>
              <a:ext uri="{FF2B5EF4-FFF2-40B4-BE49-F238E27FC236}">
                <a16:creationId xmlns:a16="http://schemas.microsoft.com/office/drawing/2014/main" id="{C786319D-A417-C757-E036-DC5A0CEBD651}"/>
              </a:ext>
            </a:extLst>
          </p:cNvPr>
          <p:cNvSpPr/>
          <p:nvPr/>
        </p:nvSpPr>
        <p:spPr>
          <a:xfrm>
            <a:off x="313558" y="2764992"/>
            <a:ext cx="1558125" cy="1468192"/>
          </a:xfrm>
          <a:prstGeom prst="ellipse">
            <a:avLst/>
          </a:prstGeom>
          <a:solidFill>
            <a:schemeClr val="bg1"/>
          </a:solidFill>
          <a:ln w="1714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b="1" dirty="0">
                <a:solidFill>
                  <a:schemeClr val="tx1"/>
                </a:solidFill>
                <a:latin typeface="Fieldwork 04 Hum Regular" pitchFamily="2" charset="77"/>
              </a:rPr>
              <a:t>1</a:t>
            </a:r>
            <a:r>
              <a:rPr lang="fr-FR" sz="1700" b="1" baseline="30000" dirty="0">
                <a:solidFill>
                  <a:schemeClr val="tx1"/>
                </a:solidFill>
                <a:latin typeface="Fieldwork 04 Hum Regular" pitchFamily="2" charset="77"/>
              </a:rPr>
              <a:t>ère</a:t>
            </a:r>
            <a:r>
              <a:rPr lang="fr-FR" sz="1700" b="1" dirty="0">
                <a:solidFill>
                  <a:schemeClr val="tx1"/>
                </a:solidFill>
                <a:latin typeface="Fieldwork 04 Hum Regular" pitchFamily="2" charset="77"/>
              </a:rPr>
              <a:t> journée collective</a:t>
            </a:r>
            <a:endParaRPr lang="fr-FR" sz="1700" b="1" dirty="0">
              <a:solidFill>
                <a:schemeClr val="bg2"/>
              </a:solidFill>
              <a:latin typeface="Fieldwork 04 Hum Regular" pitchFamily="2" charset="77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9C539B2-195E-E6A0-409D-B97653716303}"/>
              </a:ext>
            </a:extLst>
          </p:cNvPr>
          <p:cNvSpPr txBox="1"/>
          <p:nvPr/>
        </p:nvSpPr>
        <p:spPr>
          <a:xfrm>
            <a:off x="122212" y="4636210"/>
            <a:ext cx="2111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1D4E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Partage </a:t>
            </a:r>
            <a:r>
              <a:rPr lang="fr-FR" sz="1600" b="1" dirty="0">
                <a:solidFill>
                  <a:srgbClr val="1D4E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repères </a:t>
            </a:r>
          </a:p>
          <a:p>
            <a:r>
              <a:rPr lang="fr-FR" sz="1600" dirty="0">
                <a:solidFill>
                  <a:srgbClr val="1D4E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Méthode pour :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b="1" dirty="0">
                <a:solidFill>
                  <a:srgbClr val="1D4E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Cadrage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b="1" dirty="0">
                <a:solidFill>
                  <a:srgbClr val="1D4E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Etat des lieux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FF10C84-8DCC-E319-FF56-18ACB907143E}"/>
              </a:ext>
            </a:extLst>
          </p:cNvPr>
          <p:cNvSpPr/>
          <p:nvPr/>
        </p:nvSpPr>
        <p:spPr>
          <a:xfrm>
            <a:off x="2536872" y="2764992"/>
            <a:ext cx="1558125" cy="1468192"/>
          </a:xfrm>
          <a:prstGeom prst="ellipse">
            <a:avLst/>
          </a:prstGeom>
          <a:solidFill>
            <a:schemeClr val="bg1"/>
          </a:solidFill>
          <a:ln w="1714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b="1" baseline="30000" dirty="0">
                <a:solidFill>
                  <a:schemeClr val="tx1"/>
                </a:solidFill>
                <a:latin typeface="Fieldwork 04 Hum Regular" pitchFamily="2" charset="77"/>
              </a:rPr>
              <a:t>2ème</a:t>
            </a:r>
            <a:r>
              <a:rPr lang="fr-FR" sz="1700" b="1" dirty="0">
                <a:solidFill>
                  <a:schemeClr val="tx1"/>
                </a:solidFill>
                <a:latin typeface="Fieldwork 04 Hum Regular" pitchFamily="2" charset="77"/>
              </a:rPr>
              <a:t> demi journée collective</a:t>
            </a:r>
            <a:endParaRPr lang="fr-FR" sz="1700" b="1" dirty="0">
              <a:solidFill>
                <a:schemeClr val="bg2"/>
              </a:solidFill>
              <a:latin typeface="Fieldwork 04 Hum Regular" pitchFamily="2" charset="77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29F7382-8B06-ED06-9BB6-AFA5F2C2F0FF}"/>
              </a:ext>
            </a:extLst>
          </p:cNvPr>
          <p:cNvSpPr/>
          <p:nvPr/>
        </p:nvSpPr>
        <p:spPr>
          <a:xfrm>
            <a:off x="4849048" y="2764992"/>
            <a:ext cx="1623686" cy="1468192"/>
          </a:xfrm>
          <a:prstGeom prst="ellipse">
            <a:avLst/>
          </a:prstGeom>
          <a:solidFill>
            <a:schemeClr val="bg1"/>
          </a:solidFill>
          <a:ln w="1714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b="1" dirty="0">
                <a:solidFill>
                  <a:schemeClr val="tx1"/>
                </a:solidFill>
                <a:latin typeface="Fieldwork 04 Hum Regular" pitchFamily="2" charset="77"/>
              </a:rPr>
              <a:t>3</a:t>
            </a:r>
            <a:r>
              <a:rPr lang="fr-FR" sz="1700" b="1" baseline="30000" dirty="0">
                <a:solidFill>
                  <a:schemeClr val="tx1"/>
                </a:solidFill>
                <a:latin typeface="Fieldwork 04 Hum Regular" pitchFamily="2" charset="77"/>
              </a:rPr>
              <a:t>ème</a:t>
            </a:r>
            <a:r>
              <a:rPr lang="fr-FR" sz="1700" b="1" dirty="0">
                <a:solidFill>
                  <a:schemeClr val="tx1"/>
                </a:solidFill>
                <a:latin typeface="Fieldwork 04 Hum Regular" pitchFamily="2" charset="77"/>
              </a:rPr>
              <a:t> demi journée collective</a:t>
            </a:r>
            <a:endParaRPr lang="fr-FR" sz="1700" b="1" dirty="0">
              <a:solidFill>
                <a:schemeClr val="bg2"/>
              </a:solidFill>
              <a:latin typeface="Fieldwork 04 Hum Regular" pitchFamily="2" charset="77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16D6E8D-633F-0431-18C0-406A9BAC067F}"/>
              </a:ext>
            </a:extLst>
          </p:cNvPr>
          <p:cNvSpPr/>
          <p:nvPr/>
        </p:nvSpPr>
        <p:spPr>
          <a:xfrm>
            <a:off x="7226786" y="2764992"/>
            <a:ext cx="1558125" cy="1468192"/>
          </a:xfrm>
          <a:prstGeom prst="ellipse">
            <a:avLst/>
          </a:prstGeom>
          <a:solidFill>
            <a:schemeClr val="bg1"/>
          </a:solidFill>
          <a:ln w="1714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b="1" dirty="0">
                <a:solidFill>
                  <a:schemeClr val="tx1"/>
                </a:solidFill>
                <a:latin typeface="Fieldwork 04 Hum Regular" pitchFamily="2" charset="77"/>
              </a:rPr>
              <a:t>4</a:t>
            </a:r>
            <a:r>
              <a:rPr lang="fr-FR" sz="1700" b="1" baseline="30000" dirty="0">
                <a:solidFill>
                  <a:schemeClr val="tx1"/>
                </a:solidFill>
                <a:latin typeface="Fieldwork 04 Hum Regular" pitchFamily="2" charset="77"/>
              </a:rPr>
              <a:t>ème</a:t>
            </a:r>
            <a:r>
              <a:rPr lang="fr-FR" sz="1700" b="1" dirty="0">
                <a:solidFill>
                  <a:schemeClr val="tx1"/>
                </a:solidFill>
                <a:latin typeface="Fieldwork 04 Hum Regular" pitchFamily="2" charset="77"/>
              </a:rPr>
              <a:t> journée collective</a:t>
            </a:r>
            <a:endParaRPr lang="fr-FR" sz="1700" b="1" dirty="0">
              <a:solidFill>
                <a:schemeClr val="bg2"/>
              </a:solidFill>
              <a:latin typeface="Fieldwork 04 Hum Regular" pitchFamily="2" charset="77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2D4F615-79CC-3682-C1DC-254B35A6A358}"/>
              </a:ext>
            </a:extLst>
          </p:cNvPr>
          <p:cNvSpPr txBox="1"/>
          <p:nvPr/>
        </p:nvSpPr>
        <p:spPr>
          <a:xfrm>
            <a:off x="2260106" y="4636210"/>
            <a:ext cx="2111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1D4E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Partage les réalisations Méthode pour: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fr-FR" sz="1600" b="1" dirty="0">
                <a:solidFill>
                  <a:srgbClr val="1D4E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l’Expérimentation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4271C1-5B64-4206-0226-63BC6609B285}"/>
              </a:ext>
            </a:extLst>
          </p:cNvPr>
          <p:cNvSpPr txBox="1"/>
          <p:nvPr/>
        </p:nvSpPr>
        <p:spPr>
          <a:xfrm>
            <a:off x="4679071" y="4636210"/>
            <a:ext cx="2277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1D4E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Retour sur </a:t>
            </a:r>
            <a:r>
              <a:rPr lang="fr-FR" sz="1600" b="1" dirty="0">
                <a:solidFill>
                  <a:srgbClr val="1D4E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l’Expérimentation</a:t>
            </a:r>
          </a:p>
          <a:p>
            <a:r>
              <a:rPr lang="fr-FR" sz="1600" b="1" dirty="0">
                <a:solidFill>
                  <a:srgbClr val="1D4E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Préparation des tests !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4FA5FC6-7749-A027-AA48-209CE8250DC7}"/>
              </a:ext>
            </a:extLst>
          </p:cNvPr>
          <p:cNvSpPr txBox="1"/>
          <p:nvPr/>
        </p:nvSpPr>
        <p:spPr>
          <a:xfrm>
            <a:off x="6910132" y="4636210"/>
            <a:ext cx="2111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1D4E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Partage les réalisations Méthode pour: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fr-FR" sz="1600" b="1" dirty="0">
                <a:solidFill>
                  <a:srgbClr val="1D4E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L’évaluation et décision</a:t>
            </a:r>
          </a:p>
        </p:txBody>
      </p:sp>
      <p:sp>
        <p:nvSpPr>
          <p:cNvPr id="16" name="Flèche vers la droite 15">
            <a:extLst>
              <a:ext uri="{FF2B5EF4-FFF2-40B4-BE49-F238E27FC236}">
                <a16:creationId xmlns:a16="http://schemas.microsoft.com/office/drawing/2014/main" id="{F2F50FC4-BE45-4863-E7FE-267514BED327}"/>
              </a:ext>
            </a:extLst>
          </p:cNvPr>
          <p:cNvSpPr/>
          <p:nvPr/>
        </p:nvSpPr>
        <p:spPr>
          <a:xfrm>
            <a:off x="422786" y="1205677"/>
            <a:ext cx="8380631" cy="28661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80489FA3-A4B4-AA49-711D-416D8F4D310A}"/>
              </a:ext>
            </a:extLst>
          </p:cNvPr>
          <p:cNvCxnSpPr/>
          <p:nvPr/>
        </p:nvCxnSpPr>
        <p:spPr>
          <a:xfrm>
            <a:off x="703477" y="1492290"/>
            <a:ext cx="0" cy="73559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E4A791C2-16D8-C93D-944A-ED00B61D1AC8}"/>
              </a:ext>
            </a:extLst>
          </p:cNvPr>
          <p:cNvCxnSpPr/>
          <p:nvPr/>
        </p:nvCxnSpPr>
        <p:spPr>
          <a:xfrm>
            <a:off x="2781117" y="1492290"/>
            <a:ext cx="0" cy="73559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22A02932-9EA4-3E67-D1B8-540471CDE969}"/>
              </a:ext>
            </a:extLst>
          </p:cNvPr>
          <p:cNvCxnSpPr/>
          <p:nvPr/>
        </p:nvCxnSpPr>
        <p:spPr>
          <a:xfrm>
            <a:off x="5057198" y="1492290"/>
            <a:ext cx="0" cy="73559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D4F38C02-C730-90E0-0F45-1A1EAADED7F8}"/>
              </a:ext>
            </a:extLst>
          </p:cNvPr>
          <p:cNvCxnSpPr/>
          <p:nvPr/>
        </p:nvCxnSpPr>
        <p:spPr>
          <a:xfrm>
            <a:off x="7747152" y="1477632"/>
            <a:ext cx="0" cy="73559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3020E219-962A-9CF1-899A-4CC3411D6584}"/>
              </a:ext>
            </a:extLst>
          </p:cNvPr>
          <p:cNvSpPr txBox="1"/>
          <p:nvPr/>
        </p:nvSpPr>
        <p:spPr>
          <a:xfrm>
            <a:off x="1070811" y="1492290"/>
            <a:ext cx="1413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2mois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6BE1F4D-0D92-3E96-66E4-1B313ED5421B}"/>
              </a:ext>
            </a:extLst>
          </p:cNvPr>
          <p:cNvSpPr txBox="1"/>
          <p:nvPr/>
        </p:nvSpPr>
        <p:spPr>
          <a:xfrm>
            <a:off x="3082041" y="1540063"/>
            <a:ext cx="1413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 mois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6C002EA-ADD3-6542-1A6F-7169E40D1999}"/>
              </a:ext>
            </a:extLst>
          </p:cNvPr>
          <p:cNvSpPr txBox="1"/>
          <p:nvPr/>
        </p:nvSpPr>
        <p:spPr>
          <a:xfrm>
            <a:off x="5543229" y="1577156"/>
            <a:ext cx="1413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3 mois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AD1EEC7-7322-BB79-8554-4D492AB034DF}"/>
              </a:ext>
            </a:extLst>
          </p:cNvPr>
          <p:cNvSpPr txBox="1"/>
          <p:nvPr/>
        </p:nvSpPr>
        <p:spPr>
          <a:xfrm>
            <a:off x="305825" y="2230024"/>
            <a:ext cx="8713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1D4E9E"/>
                </a:solidFill>
              </a:rPr>
              <a:t>Des accompagnements individuels : un soutien pour chaque structure entre les journées collectives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F903121-CB89-79D6-0320-E48D855D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C08C-7400-4AE6-99B8-2854FF021B9E}" type="slidenum">
              <a:rPr lang="fr-FR" altLang="fr-FR" smtClean="0"/>
              <a:pPr/>
              <a:t>26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617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5" grpId="0" animBg="1"/>
      <p:bldP spid="26" grpId="0" animBg="1"/>
      <p:bldP spid="27" grpId="0" animBg="1"/>
      <p:bldP spid="28" grpId="0"/>
      <p:bldP spid="7" grpId="0"/>
      <p:bldP spid="12" grpId="0"/>
      <p:bldP spid="16" grpId="0" animBg="1"/>
      <p:bldP spid="31" grpId="0"/>
      <p:bldP spid="32" grpId="0"/>
      <p:bldP spid="33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F480FC7D-4741-7C5E-BA76-B79144E5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 on partageait…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DD499768-BEFA-CF83-B9A3-ED19B1CB1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" y="1368188"/>
            <a:ext cx="4525963" cy="4525963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A9DF9E-B652-5ACD-6075-B8F9212F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B38C-18ED-CF4A-B7D4-401105EBEA8B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A501594C-9A29-A84F-7ADF-9417D737A0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83162" y="2815704"/>
            <a:ext cx="3851275" cy="2406650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D4E9E"/>
                </a:solidFill>
                <a:effectLst/>
              </a:rPr>
              <a:t>Selon vous, quels sont les avantages de participer à des actions collectives ?</a:t>
            </a:r>
          </a:p>
          <a:p>
            <a:pPr marL="0" indent="0">
              <a:buNone/>
            </a:pPr>
            <a:endParaRPr lang="fr-FR" b="1" dirty="0">
              <a:solidFill>
                <a:srgbClr val="1D4E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4651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re 1"/>
          <p:cNvSpPr>
            <a:spLocks noGrp="1"/>
          </p:cNvSpPr>
          <p:nvPr>
            <p:ph type="title"/>
          </p:nvPr>
        </p:nvSpPr>
        <p:spPr>
          <a:xfrm>
            <a:off x="730874" y="75519"/>
            <a:ext cx="7342585" cy="1008112"/>
          </a:xfrm>
        </p:spPr>
        <p:txBody>
          <a:bodyPr/>
          <a:lstStyle/>
          <a:p>
            <a:pPr algn="l" eaLnBrk="1" hangingPunct="1"/>
            <a:r>
              <a:rPr lang="fr-FR" altLang="fr-FR" sz="25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Quelques retours d’expérience… !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14" y="412550"/>
            <a:ext cx="280691" cy="294726"/>
          </a:xfrm>
          <a:prstGeom prst="rect">
            <a:avLst/>
          </a:prstGeom>
        </p:spPr>
      </p:pic>
      <p:sp>
        <p:nvSpPr>
          <p:cNvPr id="8" name="Parallélogramme 7"/>
          <p:cNvSpPr/>
          <p:nvPr/>
        </p:nvSpPr>
        <p:spPr>
          <a:xfrm>
            <a:off x="2214061" y="6248396"/>
            <a:ext cx="7074372" cy="586330"/>
          </a:xfrm>
          <a:prstGeom prst="parallelogram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fr-FR" sz="320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50156" y="6380169"/>
            <a:ext cx="680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r-FR" dirty="0">
                <a:solidFill>
                  <a:prstClr val="white"/>
                </a:solidFill>
                <a:latin typeface="ScalaSans" pitchFamily="50" charset="0"/>
              </a:rPr>
              <a:t>Webinaire de la CNAPE – ANACT - Pas-à-Pas</a:t>
            </a:r>
          </a:p>
        </p:txBody>
      </p:sp>
      <p:pic>
        <p:nvPicPr>
          <p:cNvPr id="10" name="Picture 3" descr="\\Serveur\Fichiers communs\COMMUNICATION ET PUBLICATIONS\_OUTILS DE COM CNAPE\Identité visuelle\Logo CNAPE\logo-cnape-couleu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86" y="6292825"/>
            <a:ext cx="1306259" cy="4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8081555F-4DBE-D8D3-340A-F02B1D130A70}"/>
              </a:ext>
            </a:extLst>
          </p:cNvPr>
          <p:cNvGrpSpPr/>
          <p:nvPr/>
        </p:nvGrpSpPr>
        <p:grpSpPr>
          <a:xfrm>
            <a:off x="7541424" y="51800"/>
            <a:ext cx="1426383" cy="1057579"/>
            <a:chOff x="6376116" y="794270"/>
            <a:chExt cx="6046631" cy="6046631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B75CC82-F2EB-DE4C-00C6-B6785132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6116" y="794270"/>
              <a:ext cx="6046631" cy="6046631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9052F59-DE11-552D-C1AC-A3F6A70EDC49}"/>
                </a:ext>
              </a:extLst>
            </p:cNvPr>
            <p:cNvSpPr txBox="1"/>
            <p:nvPr/>
          </p:nvSpPr>
          <p:spPr>
            <a:xfrm>
              <a:off x="8581166" y="2286856"/>
              <a:ext cx="1887085" cy="123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Fieldwork 04 Geo Regular" pitchFamily="2" charset="77"/>
                </a:rPr>
                <a:t>ACIA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FF7DF48B-C982-9EE0-80A7-BECDCA435DB5}"/>
              </a:ext>
            </a:extLst>
          </p:cNvPr>
          <p:cNvSpPr txBox="1"/>
          <p:nvPr/>
        </p:nvSpPr>
        <p:spPr>
          <a:xfrm>
            <a:off x="-183534" y="960208"/>
            <a:ext cx="5031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En département Loire Atlantique…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F6E5E7A-887A-798B-F8EB-AFA6558F748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74" y="1469345"/>
            <a:ext cx="1442461" cy="134685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968DBD2-DCB9-DB3C-083C-CB81CEF07F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151" y="1497906"/>
            <a:ext cx="1426383" cy="132419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39D1AF7-21C5-8059-1DA1-23F2DA8BAF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556" y="1477329"/>
            <a:ext cx="1426383" cy="134476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3861E5B-454E-AF85-4953-C660F13F299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824" y="1518394"/>
            <a:ext cx="1426383" cy="1303702"/>
          </a:xfrm>
          <a:prstGeom prst="rect">
            <a:avLst/>
          </a:prstGeom>
          <a:noFill/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D6D38D9-252C-CAF4-4B76-96459CDF8DBF}"/>
              </a:ext>
            </a:extLst>
          </p:cNvPr>
          <p:cNvSpPr txBox="1"/>
          <p:nvPr/>
        </p:nvSpPr>
        <p:spPr>
          <a:xfrm>
            <a:off x="1031374" y="1762306"/>
            <a:ext cx="1005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Fieldwork 04 Geo Regular" pitchFamily="2" charset="77"/>
              </a:rPr>
              <a:t>CADRER</a:t>
            </a:r>
            <a:endParaRPr lang="fr-FR" sz="1100" dirty="0">
              <a:solidFill>
                <a:srgbClr val="000000"/>
              </a:solidFill>
              <a:latin typeface="Fieldwork 04 Geo Regular" pitchFamily="2" charset="77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984F023-3674-0137-C299-B3A2969E4E68}"/>
              </a:ext>
            </a:extLst>
          </p:cNvPr>
          <p:cNvSpPr txBox="1"/>
          <p:nvPr/>
        </p:nvSpPr>
        <p:spPr>
          <a:xfrm>
            <a:off x="2800817" y="1762306"/>
            <a:ext cx="1406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Fieldwork 04 Geo Regular" pitchFamily="2" charset="77"/>
              </a:rPr>
              <a:t>ETAT DES LIEUX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877BC4F-E06C-A934-979D-C96496B66832}"/>
              </a:ext>
            </a:extLst>
          </p:cNvPr>
          <p:cNvSpPr txBox="1"/>
          <p:nvPr/>
        </p:nvSpPr>
        <p:spPr>
          <a:xfrm>
            <a:off x="4834238" y="1762306"/>
            <a:ext cx="1406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Fieldwork 04 Geo Regular" pitchFamily="2" charset="77"/>
              </a:rPr>
              <a:t>EXPÉRIMENTER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02027F8-1168-0326-7759-F2F7100499B2}"/>
              </a:ext>
            </a:extLst>
          </p:cNvPr>
          <p:cNvSpPr txBox="1"/>
          <p:nvPr/>
        </p:nvSpPr>
        <p:spPr>
          <a:xfrm>
            <a:off x="6848476" y="1762306"/>
            <a:ext cx="1406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Fieldwork 04 Geo Regular" pitchFamily="2" charset="77"/>
              </a:rPr>
              <a:t>PÉRENISER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6415373-B47C-FB97-592D-FB3708C374B8}"/>
              </a:ext>
            </a:extLst>
          </p:cNvPr>
          <p:cNvSpPr txBox="1"/>
          <p:nvPr/>
        </p:nvSpPr>
        <p:spPr>
          <a:xfrm>
            <a:off x="817486" y="2191290"/>
            <a:ext cx="1350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Fieldwork 03 Geo Light" pitchFamily="2" charset="77"/>
              </a:rPr>
              <a:t>Cadrer et lancer</a:t>
            </a:r>
            <a:br>
              <a:rPr lang="fr-FR" sz="1000" dirty="0">
                <a:solidFill>
                  <a:srgbClr val="000000"/>
                </a:solidFill>
                <a:latin typeface="Fieldwork 03 Geo Light" pitchFamily="2" charset="77"/>
              </a:rPr>
            </a:br>
            <a:r>
              <a:rPr lang="fr-FR" sz="1000" dirty="0">
                <a:solidFill>
                  <a:srgbClr val="000000"/>
                </a:solidFill>
                <a:latin typeface="Fieldwork 03 Geo Light" pitchFamily="2" charset="77"/>
              </a:rPr>
              <a:t> la démarche</a:t>
            </a:r>
            <a:endParaRPr lang="fr-FR" sz="1100" dirty="0">
              <a:solidFill>
                <a:srgbClr val="000000"/>
              </a:solidFill>
              <a:latin typeface="Fieldwork 03 Geo Light" pitchFamily="2" charset="77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371DA83-AFE4-2943-5E2E-C680CDCBCBDD}"/>
              </a:ext>
            </a:extLst>
          </p:cNvPr>
          <p:cNvSpPr txBox="1"/>
          <p:nvPr/>
        </p:nvSpPr>
        <p:spPr>
          <a:xfrm>
            <a:off x="2785115" y="2191289"/>
            <a:ext cx="1406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Fieldwork 03 Geo Light" pitchFamily="2" charset="77"/>
              </a:rPr>
              <a:t>Identifier une thématique QVCT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8FFCEE3-00D0-9984-EB27-00F69ABB4BA6}"/>
              </a:ext>
            </a:extLst>
          </p:cNvPr>
          <p:cNvSpPr txBox="1"/>
          <p:nvPr/>
        </p:nvSpPr>
        <p:spPr>
          <a:xfrm>
            <a:off x="4822520" y="2109893"/>
            <a:ext cx="14061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Fieldwork 03 Geo Light" pitchFamily="2" charset="77"/>
              </a:rPr>
              <a:t>Ancrer la QVCT dans l’opérationnel</a:t>
            </a:r>
          </a:p>
          <a:p>
            <a:pPr algn="ctr"/>
            <a:r>
              <a:rPr lang="fr-FR" sz="900" i="1" dirty="0">
                <a:solidFill>
                  <a:srgbClr val="000000"/>
                </a:solidFill>
                <a:latin typeface="Fieldwork 03 Geo Light" pitchFamily="2" charset="77"/>
              </a:rPr>
              <a:t>Projets, fonctionnements…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CF7A6F-2F38-8C37-2199-B048E7003AB9}"/>
              </a:ext>
            </a:extLst>
          </p:cNvPr>
          <p:cNvSpPr txBox="1"/>
          <p:nvPr/>
        </p:nvSpPr>
        <p:spPr>
          <a:xfrm>
            <a:off x="6848476" y="2162858"/>
            <a:ext cx="1406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Fieldwork 03 Geo Light" pitchFamily="2" charset="77"/>
              </a:rPr>
              <a:t>Transmettre les apprentissages</a:t>
            </a:r>
          </a:p>
          <a:p>
            <a:pPr algn="ctr"/>
            <a:r>
              <a:rPr lang="fr-FR" sz="1000" dirty="0">
                <a:solidFill>
                  <a:srgbClr val="000000"/>
                </a:solidFill>
                <a:latin typeface="Fieldwork 03 Geo Light" pitchFamily="2" charset="77"/>
              </a:rPr>
              <a:t>Poursuivre </a:t>
            </a:r>
          </a:p>
        </p:txBody>
      </p:sp>
      <p:sp>
        <p:nvSpPr>
          <p:cNvPr id="29" name="Étoile à 6 branches 28">
            <a:extLst>
              <a:ext uri="{FF2B5EF4-FFF2-40B4-BE49-F238E27FC236}">
                <a16:creationId xmlns:a16="http://schemas.microsoft.com/office/drawing/2014/main" id="{24A4119B-88C2-7442-C117-8783EED21522}"/>
              </a:ext>
            </a:extLst>
          </p:cNvPr>
          <p:cNvSpPr/>
          <p:nvPr/>
        </p:nvSpPr>
        <p:spPr>
          <a:xfrm>
            <a:off x="6328687" y="1569688"/>
            <a:ext cx="473989" cy="495352"/>
          </a:xfrm>
          <a:prstGeom prst="star6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4081B0B-27BA-CDD9-444F-396A0FF3373F}"/>
              </a:ext>
            </a:extLst>
          </p:cNvPr>
          <p:cNvSpPr txBox="1"/>
          <p:nvPr/>
        </p:nvSpPr>
        <p:spPr>
          <a:xfrm>
            <a:off x="4759305" y="1056928"/>
            <a:ext cx="361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5 structures : </a:t>
            </a:r>
            <a:r>
              <a:rPr lang="fr-FR" sz="1600" dirty="0"/>
              <a:t>4 MECS et 1 crèche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3C90BB6-9D50-EB8D-C70C-D8F5FDEE69EB}"/>
              </a:ext>
            </a:extLst>
          </p:cNvPr>
          <p:cNvSpPr txBox="1"/>
          <p:nvPr/>
        </p:nvSpPr>
        <p:spPr>
          <a:xfrm>
            <a:off x="5212277" y="2945943"/>
            <a:ext cx="3959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b="1" dirty="0"/>
              <a:t>Des expérimentations en cours :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B300C74-B960-4AFA-3B11-12A01F930073}"/>
              </a:ext>
            </a:extLst>
          </p:cNvPr>
          <p:cNvSpPr txBox="1"/>
          <p:nvPr/>
        </p:nvSpPr>
        <p:spPr>
          <a:xfrm>
            <a:off x="619782" y="3005799"/>
            <a:ext cx="326226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b="1" dirty="0"/>
              <a:t>Des chantiers divers :</a:t>
            </a:r>
          </a:p>
          <a:p>
            <a:pPr>
              <a:spcBef>
                <a:spcPts val="600"/>
              </a:spcBef>
            </a:pPr>
            <a:r>
              <a:rPr lang="fr-FR" sz="1600" dirty="0"/>
              <a:t>Plus de transparence sur les décisions et projets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A357FCE-A226-0A10-ECE8-12AF89D33EA2}"/>
              </a:ext>
            </a:extLst>
          </p:cNvPr>
          <p:cNvSpPr txBox="1"/>
          <p:nvPr/>
        </p:nvSpPr>
        <p:spPr>
          <a:xfrm>
            <a:off x="5054516" y="3353887"/>
            <a:ext cx="3337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Des nouveaux de fonctionnement pour les réunions et des points réguliers </a:t>
            </a:r>
          </a:p>
        </p:txBody>
      </p:sp>
      <p:sp>
        <p:nvSpPr>
          <p:cNvPr id="39" name="Flèche vers la droite 38">
            <a:extLst>
              <a:ext uri="{FF2B5EF4-FFF2-40B4-BE49-F238E27FC236}">
                <a16:creationId xmlns:a16="http://schemas.microsoft.com/office/drawing/2014/main" id="{E50E8BFB-AC60-FACF-46E6-645A8350AB9C}"/>
              </a:ext>
            </a:extLst>
          </p:cNvPr>
          <p:cNvSpPr/>
          <p:nvPr/>
        </p:nvSpPr>
        <p:spPr>
          <a:xfrm>
            <a:off x="3886766" y="3497013"/>
            <a:ext cx="795614" cy="23874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A6B21A4-7191-CBCD-1D05-FEE757B2B529}"/>
              </a:ext>
            </a:extLst>
          </p:cNvPr>
          <p:cNvSpPr txBox="1"/>
          <p:nvPr/>
        </p:nvSpPr>
        <p:spPr>
          <a:xfrm>
            <a:off x="5054516" y="4423332"/>
            <a:ext cx="3592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400" dirty="0"/>
              <a:t>Des temps planifié en équipe pluridisciplinaire: test réalisé pour travailler 2 protocoles</a:t>
            </a:r>
          </a:p>
        </p:txBody>
      </p:sp>
      <p:sp>
        <p:nvSpPr>
          <p:cNvPr id="41" name="Flèche vers la droite 40">
            <a:extLst>
              <a:ext uri="{FF2B5EF4-FFF2-40B4-BE49-F238E27FC236}">
                <a16:creationId xmlns:a16="http://schemas.microsoft.com/office/drawing/2014/main" id="{F9C41F0A-C8F4-6D5C-2060-817EB2D7D8A4}"/>
              </a:ext>
            </a:extLst>
          </p:cNvPr>
          <p:cNvSpPr/>
          <p:nvPr/>
        </p:nvSpPr>
        <p:spPr>
          <a:xfrm>
            <a:off x="3895391" y="4023345"/>
            <a:ext cx="795614" cy="23874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6EEDD60-353F-AC72-8BE7-6F670821C27C}"/>
              </a:ext>
            </a:extLst>
          </p:cNvPr>
          <p:cNvSpPr txBox="1"/>
          <p:nvPr/>
        </p:nvSpPr>
        <p:spPr>
          <a:xfrm>
            <a:off x="5054516" y="3927113"/>
            <a:ext cx="3592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fr-FR" sz="1400" dirty="0"/>
              <a:t>Un planning à l’année &amp; 1 réunion testée pour les veilleurs de 2h avec animation</a:t>
            </a:r>
          </a:p>
        </p:txBody>
      </p:sp>
      <p:sp>
        <p:nvSpPr>
          <p:cNvPr id="43" name="Flèche vers la droite 42">
            <a:extLst>
              <a:ext uri="{FF2B5EF4-FFF2-40B4-BE49-F238E27FC236}">
                <a16:creationId xmlns:a16="http://schemas.microsoft.com/office/drawing/2014/main" id="{1C95C0B0-2987-C6C2-2F26-4D569D104EB6}"/>
              </a:ext>
            </a:extLst>
          </p:cNvPr>
          <p:cNvSpPr/>
          <p:nvPr/>
        </p:nvSpPr>
        <p:spPr>
          <a:xfrm>
            <a:off x="3878547" y="4516863"/>
            <a:ext cx="795614" cy="23874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a droite 43">
            <a:extLst>
              <a:ext uri="{FF2B5EF4-FFF2-40B4-BE49-F238E27FC236}">
                <a16:creationId xmlns:a16="http://schemas.microsoft.com/office/drawing/2014/main" id="{2520848F-BF11-4965-A7DA-B866D2EEC0F9}"/>
              </a:ext>
            </a:extLst>
          </p:cNvPr>
          <p:cNvSpPr/>
          <p:nvPr/>
        </p:nvSpPr>
        <p:spPr>
          <a:xfrm>
            <a:off x="3896840" y="5067674"/>
            <a:ext cx="795614" cy="23874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vers la droite 44">
            <a:extLst>
              <a:ext uri="{FF2B5EF4-FFF2-40B4-BE49-F238E27FC236}">
                <a16:creationId xmlns:a16="http://schemas.microsoft.com/office/drawing/2014/main" id="{CC8FE108-83E6-01DF-7AE1-DF5D5B707893}"/>
              </a:ext>
            </a:extLst>
          </p:cNvPr>
          <p:cNvSpPr/>
          <p:nvPr/>
        </p:nvSpPr>
        <p:spPr>
          <a:xfrm>
            <a:off x="3882049" y="5498235"/>
            <a:ext cx="795614" cy="23874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8C292E8-188F-6A2E-F662-2DB2CAA0DFAA}"/>
              </a:ext>
            </a:extLst>
          </p:cNvPr>
          <p:cNvSpPr txBox="1"/>
          <p:nvPr/>
        </p:nvSpPr>
        <p:spPr>
          <a:xfrm>
            <a:off x="5054516" y="4963553"/>
            <a:ext cx="3592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fr-FR" sz="1400" dirty="0"/>
              <a:t>Analyse de situation du quotidien : 2 actions en test sur le circuit d’information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60DAAFC-4B39-7FAD-FFB2-68F09E1896BD}"/>
              </a:ext>
            </a:extLst>
          </p:cNvPr>
          <p:cNvSpPr txBox="1"/>
          <p:nvPr/>
        </p:nvSpPr>
        <p:spPr>
          <a:xfrm>
            <a:off x="5054516" y="5550170"/>
            <a:ext cx="359204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fr-FR" sz="1400" dirty="0"/>
              <a:t>Analyse avec les prof d’une unité spécifique pour cibler les 1</a:t>
            </a:r>
            <a:r>
              <a:rPr lang="fr-FR" sz="1400" baseline="30000" dirty="0"/>
              <a:t>ère</a:t>
            </a:r>
            <a:r>
              <a:rPr lang="fr-FR" sz="1400" dirty="0"/>
              <a:t> actions nécessaires</a:t>
            </a:r>
          </a:p>
          <a:p>
            <a:pPr>
              <a:spcBef>
                <a:spcPts val="900"/>
              </a:spcBef>
            </a:pPr>
            <a:endParaRPr lang="fr-FR" sz="1400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67FAAED-6F36-C0FD-E392-EEFE971E6B3B}"/>
              </a:ext>
            </a:extLst>
          </p:cNvPr>
          <p:cNvSpPr txBox="1"/>
          <p:nvPr/>
        </p:nvSpPr>
        <p:spPr>
          <a:xfrm>
            <a:off x="595290" y="3986493"/>
            <a:ext cx="3707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dirty="0"/>
              <a:t>Organisation de réunions 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1C70171-1D2D-8BBC-58F6-841D73575A25}"/>
              </a:ext>
            </a:extLst>
          </p:cNvPr>
          <p:cNvSpPr txBox="1"/>
          <p:nvPr/>
        </p:nvSpPr>
        <p:spPr>
          <a:xfrm>
            <a:off x="608048" y="4472908"/>
            <a:ext cx="3379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dirty="0"/>
              <a:t>Retrouver une culture commune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E0FD7E1A-3C4A-3E3F-BF41-89A311B2920F}"/>
              </a:ext>
            </a:extLst>
          </p:cNvPr>
          <p:cNvSpPr txBox="1"/>
          <p:nvPr/>
        </p:nvSpPr>
        <p:spPr>
          <a:xfrm>
            <a:off x="595290" y="4986403"/>
            <a:ext cx="2903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dirty="0"/>
              <a:t>Retisser les liens inter services</a:t>
            </a:r>
            <a:endParaRPr lang="fr-FR" sz="1000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FEF07D2C-0666-0C46-507A-03E4416D1A4C}"/>
              </a:ext>
            </a:extLst>
          </p:cNvPr>
          <p:cNvSpPr txBox="1"/>
          <p:nvPr/>
        </p:nvSpPr>
        <p:spPr>
          <a:xfrm>
            <a:off x="604546" y="5431865"/>
            <a:ext cx="32740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dirty="0"/>
              <a:t>Intégration des nouveaux salariés: qui fait quoi 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F06CD87-33D0-26E7-85C0-1D17A8ED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C08C-7400-4AE6-99B8-2854FF021B9E}" type="slidenum">
              <a:rPr lang="fr-FR" altLang="fr-FR" smtClean="0"/>
              <a:pPr/>
              <a:t>28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112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1" grpId="0"/>
      <p:bldP spid="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re 1"/>
          <p:cNvSpPr>
            <a:spLocks noGrp="1"/>
          </p:cNvSpPr>
          <p:nvPr>
            <p:ph type="title"/>
          </p:nvPr>
        </p:nvSpPr>
        <p:spPr>
          <a:xfrm>
            <a:off x="730874" y="75519"/>
            <a:ext cx="7342585" cy="1008112"/>
          </a:xfrm>
        </p:spPr>
        <p:txBody>
          <a:bodyPr/>
          <a:lstStyle/>
          <a:p>
            <a:pPr algn="l" eaLnBrk="1" hangingPunct="1"/>
            <a:r>
              <a:rPr lang="fr-FR" altLang="fr-FR" sz="25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Quelques retours d’expérience… !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14" y="412550"/>
            <a:ext cx="280691" cy="294726"/>
          </a:xfrm>
          <a:prstGeom prst="rect">
            <a:avLst/>
          </a:prstGeom>
        </p:spPr>
      </p:pic>
      <p:sp>
        <p:nvSpPr>
          <p:cNvPr id="8" name="Parallélogramme 7"/>
          <p:cNvSpPr/>
          <p:nvPr/>
        </p:nvSpPr>
        <p:spPr>
          <a:xfrm>
            <a:off x="2214061" y="6248396"/>
            <a:ext cx="7074372" cy="586330"/>
          </a:xfrm>
          <a:prstGeom prst="parallelogram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fr-FR" sz="320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50156" y="6380169"/>
            <a:ext cx="680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r-FR" dirty="0">
                <a:solidFill>
                  <a:prstClr val="white"/>
                </a:solidFill>
                <a:latin typeface="ScalaSans" pitchFamily="50" charset="0"/>
              </a:rPr>
              <a:t>Webinaire de la CNAPE – ANACT - Pas-à-Pas</a:t>
            </a:r>
          </a:p>
        </p:txBody>
      </p:sp>
      <p:pic>
        <p:nvPicPr>
          <p:cNvPr id="10" name="Picture 3" descr="\\Serveur\Fichiers communs\COMMUNICATION ET PUBLICATIONS\_OUTILS DE COM CNAPE\Identité visuelle\Logo CNAPE\logo-cnape-couleu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86" y="6292825"/>
            <a:ext cx="1306259" cy="4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8081555F-4DBE-D8D3-340A-F02B1D130A70}"/>
              </a:ext>
            </a:extLst>
          </p:cNvPr>
          <p:cNvGrpSpPr/>
          <p:nvPr/>
        </p:nvGrpSpPr>
        <p:grpSpPr>
          <a:xfrm>
            <a:off x="7540636" y="108499"/>
            <a:ext cx="1426383" cy="1057579"/>
            <a:chOff x="6376116" y="794270"/>
            <a:chExt cx="6046631" cy="6046631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B75CC82-F2EB-DE4C-00C6-B6785132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6116" y="794270"/>
              <a:ext cx="6046631" cy="6046631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9052F59-DE11-552D-C1AC-A3F6A70EDC49}"/>
                </a:ext>
              </a:extLst>
            </p:cNvPr>
            <p:cNvSpPr txBox="1"/>
            <p:nvPr/>
          </p:nvSpPr>
          <p:spPr>
            <a:xfrm>
              <a:off x="8581166" y="2286856"/>
              <a:ext cx="1887085" cy="123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Fieldwork 04 Geo Regular" pitchFamily="2" charset="77"/>
                </a:rPr>
                <a:t>ACIA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FF7DF48B-C982-9EE0-80A7-BECDCA435DB5}"/>
              </a:ext>
            </a:extLst>
          </p:cNvPr>
          <p:cNvSpPr txBox="1"/>
          <p:nvPr/>
        </p:nvSpPr>
        <p:spPr>
          <a:xfrm>
            <a:off x="163362" y="839431"/>
            <a:ext cx="8224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En département Morbihan… 		</a:t>
            </a:r>
            <a:r>
              <a:rPr lang="fr-FR" b="1" dirty="0"/>
              <a:t>3 structures : </a:t>
            </a:r>
            <a:r>
              <a:rPr lang="fr-FR" dirty="0"/>
              <a:t>2 MECS &amp; 1 CDE</a:t>
            </a:r>
          </a:p>
          <a:p>
            <a:pPr algn="ctr"/>
            <a:endParaRPr lang="fr-FR" sz="2400" b="1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F6E5E7A-887A-798B-F8EB-AFA6558F748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74" y="1625758"/>
            <a:ext cx="1442461" cy="134685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968DBD2-DCB9-DB3C-083C-CB81CEF07F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151" y="1654319"/>
            <a:ext cx="1426383" cy="132419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39D1AF7-21C5-8059-1DA1-23F2DA8BAF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556" y="1633742"/>
            <a:ext cx="1426383" cy="134476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3861E5B-454E-AF85-4953-C660F13F299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824" y="1674807"/>
            <a:ext cx="1426383" cy="1303702"/>
          </a:xfrm>
          <a:prstGeom prst="rect">
            <a:avLst/>
          </a:prstGeom>
          <a:noFill/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D6D38D9-252C-CAF4-4B76-96459CDF8DBF}"/>
              </a:ext>
            </a:extLst>
          </p:cNvPr>
          <p:cNvSpPr txBox="1"/>
          <p:nvPr/>
        </p:nvSpPr>
        <p:spPr>
          <a:xfrm>
            <a:off x="1031374" y="1918719"/>
            <a:ext cx="1005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Fieldwork 04 Geo Regular" pitchFamily="2" charset="77"/>
              </a:rPr>
              <a:t>CADRER</a:t>
            </a:r>
            <a:endParaRPr lang="fr-FR" sz="1100" dirty="0">
              <a:solidFill>
                <a:srgbClr val="000000"/>
              </a:solidFill>
              <a:latin typeface="Fieldwork 04 Geo Regular" pitchFamily="2" charset="77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984F023-3674-0137-C299-B3A2969E4E68}"/>
              </a:ext>
            </a:extLst>
          </p:cNvPr>
          <p:cNvSpPr txBox="1"/>
          <p:nvPr/>
        </p:nvSpPr>
        <p:spPr>
          <a:xfrm>
            <a:off x="2800817" y="1918719"/>
            <a:ext cx="1406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Fieldwork 04 Geo Regular" pitchFamily="2" charset="77"/>
              </a:rPr>
              <a:t>ETAT DES LIEUX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877BC4F-E06C-A934-979D-C96496B66832}"/>
              </a:ext>
            </a:extLst>
          </p:cNvPr>
          <p:cNvSpPr txBox="1"/>
          <p:nvPr/>
        </p:nvSpPr>
        <p:spPr>
          <a:xfrm>
            <a:off x="4834238" y="1918719"/>
            <a:ext cx="1406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Fieldwork 04 Geo Regular" pitchFamily="2" charset="77"/>
              </a:rPr>
              <a:t>EXPÉRIMENTER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02027F8-1168-0326-7759-F2F7100499B2}"/>
              </a:ext>
            </a:extLst>
          </p:cNvPr>
          <p:cNvSpPr txBox="1"/>
          <p:nvPr/>
        </p:nvSpPr>
        <p:spPr>
          <a:xfrm>
            <a:off x="6848476" y="1918719"/>
            <a:ext cx="1406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Fieldwork 04 Geo Regular" pitchFamily="2" charset="77"/>
              </a:rPr>
              <a:t>PÉRENISER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6415373-B47C-FB97-592D-FB3708C374B8}"/>
              </a:ext>
            </a:extLst>
          </p:cNvPr>
          <p:cNvSpPr txBox="1"/>
          <p:nvPr/>
        </p:nvSpPr>
        <p:spPr>
          <a:xfrm>
            <a:off x="817486" y="2347703"/>
            <a:ext cx="1350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Fieldwork 03 Geo Light" pitchFamily="2" charset="77"/>
              </a:rPr>
              <a:t>Cadrer et lancer</a:t>
            </a:r>
            <a:br>
              <a:rPr lang="fr-FR" sz="1000" dirty="0">
                <a:solidFill>
                  <a:srgbClr val="000000"/>
                </a:solidFill>
                <a:latin typeface="Fieldwork 03 Geo Light" pitchFamily="2" charset="77"/>
              </a:rPr>
            </a:br>
            <a:r>
              <a:rPr lang="fr-FR" sz="1000" dirty="0">
                <a:solidFill>
                  <a:srgbClr val="000000"/>
                </a:solidFill>
                <a:latin typeface="Fieldwork 03 Geo Light" pitchFamily="2" charset="77"/>
              </a:rPr>
              <a:t> la démarche</a:t>
            </a:r>
            <a:endParaRPr lang="fr-FR" sz="1100" dirty="0">
              <a:solidFill>
                <a:srgbClr val="000000"/>
              </a:solidFill>
              <a:latin typeface="Fieldwork 03 Geo Light" pitchFamily="2" charset="77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371DA83-AFE4-2943-5E2E-C680CDCBCBDD}"/>
              </a:ext>
            </a:extLst>
          </p:cNvPr>
          <p:cNvSpPr txBox="1"/>
          <p:nvPr/>
        </p:nvSpPr>
        <p:spPr>
          <a:xfrm>
            <a:off x="2785115" y="2347702"/>
            <a:ext cx="1406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Fieldwork 03 Geo Light" pitchFamily="2" charset="77"/>
              </a:rPr>
              <a:t>Identifier une thématique QVCT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8FFCEE3-00D0-9984-EB27-00F69ABB4BA6}"/>
              </a:ext>
            </a:extLst>
          </p:cNvPr>
          <p:cNvSpPr txBox="1"/>
          <p:nvPr/>
        </p:nvSpPr>
        <p:spPr>
          <a:xfrm>
            <a:off x="4822520" y="2266306"/>
            <a:ext cx="14061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Fieldwork 03 Geo Light" pitchFamily="2" charset="77"/>
              </a:rPr>
              <a:t>Ancrer la QVCT dans l’opérationnel</a:t>
            </a:r>
          </a:p>
          <a:p>
            <a:pPr algn="ctr"/>
            <a:r>
              <a:rPr lang="fr-FR" sz="900" i="1" dirty="0">
                <a:solidFill>
                  <a:srgbClr val="000000"/>
                </a:solidFill>
                <a:latin typeface="Fieldwork 03 Geo Light" pitchFamily="2" charset="77"/>
              </a:rPr>
              <a:t>Projets, fonctionnements…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CF7A6F-2F38-8C37-2199-B048E7003AB9}"/>
              </a:ext>
            </a:extLst>
          </p:cNvPr>
          <p:cNvSpPr txBox="1"/>
          <p:nvPr/>
        </p:nvSpPr>
        <p:spPr>
          <a:xfrm>
            <a:off x="6848476" y="2319271"/>
            <a:ext cx="1406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Fieldwork 03 Geo Light" pitchFamily="2" charset="77"/>
              </a:rPr>
              <a:t>Transmettre les apprentissages</a:t>
            </a:r>
          </a:p>
          <a:p>
            <a:pPr algn="ctr"/>
            <a:r>
              <a:rPr lang="fr-FR" sz="1000" dirty="0">
                <a:solidFill>
                  <a:srgbClr val="000000"/>
                </a:solidFill>
                <a:latin typeface="Fieldwork 03 Geo Light" pitchFamily="2" charset="77"/>
              </a:rPr>
              <a:t>Poursuivre </a:t>
            </a:r>
          </a:p>
        </p:txBody>
      </p:sp>
      <p:sp>
        <p:nvSpPr>
          <p:cNvPr id="29" name="Étoile à 6 branches 28">
            <a:extLst>
              <a:ext uri="{FF2B5EF4-FFF2-40B4-BE49-F238E27FC236}">
                <a16:creationId xmlns:a16="http://schemas.microsoft.com/office/drawing/2014/main" id="{24A4119B-88C2-7442-C117-8783EED21522}"/>
              </a:ext>
            </a:extLst>
          </p:cNvPr>
          <p:cNvSpPr/>
          <p:nvPr/>
        </p:nvSpPr>
        <p:spPr>
          <a:xfrm>
            <a:off x="2326828" y="1523778"/>
            <a:ext cx="473989" cy="489905"/>
          </a:xfrm>
          <a:prstGeom prst="star6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4081B0B-27BA-CDD9-444F-396A0FF3373F}"/>
              </a:ext>
            </a:extLst>
          </p:cNvPr>
          <p:cNvSpPr txBox="1"/>
          <p:nvPr/>
        </p:nvSpPr>
        <p:spPr>
          <a:xfrm>
            <a:off x="269814" y="3964738"/>
            <a:ext cx="8809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b="1" dirty="0"/>
              <a:t>Leurs objectifs :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interne : </a:t>
            </a:r>
            <a:r>
              <a:rPr lang="fr-FR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permettre à leur structure de s’engager dans la QVCT et tester la démarche</a:t>
            </a:r>
          </a:p>
          <a:p>
            <a:endParaRPr lang="fr-FR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externe : </a:t>
            </a:r>
            <a:r>
              <a:rPr lang="fr-FR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réaliser des préconisations via l’observatoire en s’appuyant sur les retours des expériences de l’action collective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431E679-A07C-11AE-C552-8199D46FE33B}"/>
              </a:ext>
            </a:extLst>
          </p:cNvPr>
          <p:cNvSpPr txBox="1"/>
          <p:nvPr/>
        </p:nvSpPr>
        <p:spPr>
          <a:xfrm>
            <a:off x="289624" y="3216524"/>
            <a:ext cx="8809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1 choix :</a:t>
            </a:r>
          </a:p>
          <a:p>
            <a:r>
              <a:rPr lang="fr-FR" sz="20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Toutes les structures font partie du GT de l’observatoire sur l’attractivité en PDE</a:t>
            </a:r>
          </a:p>
          <a:p>
            <a:endParaRPr lang="fr-FR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307176-EFCF-BD8B-DC07-F1360CED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C08C-7400-4AE6-99B8-2854FF021B9E}" type="slidenum">
              <a:rPr lang="fr-FR" altLang="fr-FR" smtClean="0"/>
              <a:pPr/>
              <a:t>29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555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6B7C83E8-79E2-D5BF-F62D-FED883A17F28}"/>
              </a:ext>
            </a:extLst>
          </p:cNvPr>
          <p:cNvSpPr txBox="1">
            <a:spLocks/>
          </p:cNvSpPr>
          <p:nvPr/>
        </p:nvSpPr>
        <p:spPr>
          <a:xfrm>
            <a:off x="4941771" y="2143649"/>
            <a:ext cx="3889612" cy="39354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5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5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accent5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accent5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accent5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Créée il y a 50 ans, l</a:t>
            </a:r>
            <a:r>
              <a:rPr lang="fr-FR" dirty="0"/>
              <a:t>’Anact est </a:t>
            </a:r>
          </a:p>
          <a:p>
            <a:endParaRPr lang="fr-FR" sz="1800" dirty="0"/>
          </a:p>
          <a:p>
            <a:r>
              <a:rPr lang="fr-FR" sz="1800" dirty="0"/>
              <a:t>un é</a:t>
            </a:r>
            <a:r>
              <a:rPr lang="fr-FR" sz="1800" b="1" dirty="0"/>
              <a:t>tablissement public sous tutelle du Ministère du travail</a:t>
            </a:r>
          </a:p>
          <a:p>
            <a:endParaRPr lang="fr-FR" sz="900" b="1" dirty="0"/>
          </a:p>
          <a:p>
            <a:r>
              <a:rPr lang="fr-FR" sz="1800" b="1" dirty="0"/>
              <a:t>administré par l’Etat </a:t>
            </a:r>
            <a:br>
              <a:rPr lang="fr-FR" sz="1800" b="1" dirty="0"/>
            </a:br>
            <a:r>
              <a:rPr lang="fr-FR" sz="1800" dirty="0">
                <a:solidFill>
                  <a:schemeClr val="accent6"/>
                </a:solidFill>
                <a:cs typeface="Arial" panose="020B0604020202020204" pitchFamily="34" charset="0"/>
              </a:rPr>
              <a:t>avec les partenaires sociaux</a:t>
            </a:r>
          </a:p>
          <a:p>
            <a:endParaRPr lang="fr-FR" sz="900" b="1" dirty="0">
              <a:solidFill>
                <a:schemeClr val="bg2"/>
              </a:solidFill>
            </a:endParaRPr>
          </a:p>
          <a:p>
            <a:r>
              <a:rPr lang="fr-FR" sz="1800" dirty="0"/>
              <a:t>composé d’un</a:t>
            </a:r>
            <a:r>
              <a:rPr lang="fr-FR" sz="1800" b="1" dirty="0"/>
              <a:t> siège national à Lyon (Anact) </a:t>
            </a:r>
            <a:r>
              <a:rPr lang="fr-FR" sz="1800" dirty="0"/>
              <a:t>et </a:t>
            </a:r>
            <a:r>
              <a:rPr lang="fr-FR" sz="1800" dirty="0">
                <a:solidFill>
                  <a:schemeClr val="accent6"/>
                </a:solidFill>
                <a:cs typeface="Arial" panose="020B0604020202020204" pitchFamily="34" charset="0"/>
              </a:rPr>
              <a:t>de </a:t>
            </a:r>
            <a:r>
              <a:rPr lang="fr-FR" sz="1800" b="1" dirty="0">
                <a:solidFill>
                  <a:schemeClr val="accent6"/>
                </a:solidFill>
                <a:cs typeface="Arial" panose="020B0604020202020204" pitchFamily="34" charset="0"/>
              </a:rPr>
              <a:t>16 délégations en région (Aract</a:t>
            </a:r>
            <a:r>
              <a:rPr lang="fr-FR" sz="1800" dirty="0">
                <a:solidFill>
                  <a:schemeClr val="accent6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Espace réservé du contenu 7">
            <a:extLst>
              <a:ext uri="{FF2B5EF4-FFF2-40B4-BE49-F238E27FC236}">
                <a16:creationId xmlns:a16="http://schemas.microsoft.com/office/drawing/2014/main" id="{FBB22C32-993D-A270-20B9-7FA1E57E5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06" y="2232023"/>
            <a:ext cx="413142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2" indent="0">
              <a:spcBef>
                <a:spcPts val="1000"/>
              </a:spcBef>
              <a:buClr>
                <a:schemeClr val="tx2"/>
              </a:buClr>
              <a:buNone/>
            </a:pPr>
            <a:r>
              <a:rPr lang="fr-FR" sz="2400" b="1" dirty="0"/>
              <a:t>Sa mission : améliorer les conditions de travail </a:t>
            </a:r>
          </a:p>
          <a:p>
            <a:pPr marL="375920" lvl="2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dirty="0">
                <a:cs typeface="Arial" panose="020B0604020202020204" pitchFamily="34" charset="0"/>
              </a:rPr>
              <a:t>En agissant notamment sur </a:t>
            </a:r>
            <a:r>
              <a:rPr lang="fr-FR" dirty="0">
                <a:solidFill>
                  <a:schemeClr val="accent6"/>
                </a:solidFill>
                <a:cs typeface="Arial" panose="020B0604020202020204" pitchFamily="34" charset="0"/>
              </a:rPr>
              <a:t>l</a:t>
            </a:r>
            <a:r>
              <a:rPr lang="fr-FR" b="1" dirty="0">
                <a:solidFill>
                  <a:schemeClr val="accent6"/>
                </a:solidFill>
                <a:cs typeface="Arial" panose="020B0604020202020204" pitchFamily="34" charset="0"/>
              </a:rPr>
              <a:t>’organisation du travail </a:t>
            </a:r>
            <a:r>
              <a:rPr lang="fr-FR" b="1" dirty="0">
                <a:cs typeface="Arial" panose="020B0604020202020204" pitchFamily="34" charset="0"/>
              </a:rPr>
              <a:t>et</a:t>
            </a:r>
            <a:endParaRPr lang="fr-FR" b="1" dirty="0">
              <a:solidFill>
                <a:schemeClr val="bg2"/>
              </a:solidFill>
              <a:cs typeface="Arial" panose="020B0604020202020204" pitchFamily="34" charset="0"/>
            </a:endParaRPr>
          </a:p>
          <a:p>
            <a:pPr marL="376234" lvl="2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6"/>
                </a:solidFill>
                <a:cs typeface="Arial" panose="020B0604020202020204" pitchFamily="34" charset="0"/>
              </a:rPr>
              <a:t>Les relations professionnelles</a:t>
            </a:r>
          </a:p>
          <a:p>
            <a:pPr marL="376234" lvl="2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6"/>
                </a:solidFill>
                <a:cs typeface="Arial" panose="020B0604020202020204" pitchFamily="34" charset="0"/>
              </a:rPr>
              <a:t>Dans un cadre paritaire</a:t>
            </a:r>
          </a:p>
          <a:p>
            <a:pPr marL="376234" lvl="2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6"/>
                </a:solidFill>
                <a:cs typeface="Arial" panose="020B0604020202020204" pitchFamily="34" charset="0"/>
              </a:rPr>
              <a:t>Par la prise en compte du travail réel</a:t>
            </a:r>
            <a:endParaRPr lang="fr-FR" sz="1400" b="1" dirty="0">
              <a:solidFill>
                <a:schemeClr val="accent6"/>
              </a:solidFill>
              <a:cs typeface="Arial" panose="020B0604020202020204" pitchFamily="34" charset="0"/>
            </a:endParaRPr>
          </a:p>
          <a:p>
            <a:pPr marL="90484" lvl="2" indent="0">
              <a:lnSpc>
                <a:spcPct val="110000"/>
              </a:lnSpc>
              <a:buNone/>
            </a:pPr>
            <a:endParaRPr lang="fr-FR" sz="1400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marL="90484" lvl="2" indent="0">
              <a:lnSpc>
                <a:spcPct val="110000"/>
              </a:lnSpc>
              <a:buNone/>
            </a:pPr>
            <a:endParaRPr lang="fr-FR" sz="1400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2ED0AF6-227E-C4BE-9AB8-5BC780ED6C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06" y="47682"/>
            <a:ext cx="3385403" cy="1476341"/>
          </a:xfrm>
          <a:prstGeom prst="rect">
            <a:avLst/>
          </a:prstGeom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BF3090D-8419-3FB4-5FE1-3F052597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C08C-7400-4AE6-99B8-2854FF021B9E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428355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re 1"/>
          <p:cNvSpPr>
            <a:spLocks noGrp="1"/>
          </p:cNvSpPr>
          <p:nvPr>
            <p:ph type="title"/>
          </p:nvPr>
        </p:nvSpPr>
        <p:spPr>
          <a:xfrm>
            <a:off x="1223231" y="373034"/>
            <a:ext cx="7342585" cy="1008112"/>
          </a:xfrm>
        </p:spPr>
        <p:txBody>
          <a:bodyPr/>
          <a:lstStyle/>
          <a:p>
            <a:pPr algn="l" eaLnBrk="1" hangingPunct="1"/>
            <a:r>
              <a:rPr lang="fr-FR" altLang="fr-FR" sz="25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Des premiers enseignements… !</a:t>
            </a:r>
          </a:p>
        </p:txBody>
      </p:sp>
      <p:sp>
        <p:nvSpPr>
          <p:cNvPr id="8" name="Parallélogramme 7"/>
          <p:cNvSpPr/>
          <p:nvPr/>
        </p:nvSpPr>
        <p:spPr>
          <a:xfrm>
            <a:off x="2214061" y="6248396"/>
            <a:ext cx="7074372" cy="586330"/>
          </a:xfrm>
          <a:prstGeom prst="parallelogram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fr-FR" sz="320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50156" y="6380169"/>
            <a:ext cx="680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r-FR" dirty="0">
                <a:solidFill>
                  <a:prstClr val="white"/>
                </a:solidFill>
                <a:latin typeface="ScalaSans" pitchFamily="50" charset="0"/>
              </a:rPr>
              <a:t>Webinaire de la CNAPE – ANACT - Pas-à-Pas</a:t>
            </a:r>
          </a:p>
        </p:txBody>
      </p:sp>
      <p:pic>
        <p:nvPicPr>
          <p:cNvPr id="10" name="Picture 3" descr="\\Serveur\Fichiers communs\COMMUNICATION ET PUBLICATIONS\_OUTILS DE COM CNAPE\Identité visuelle\Logo CNAPE\logo-cnape-couleu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86" y="6292825"/>
            <a:ext cx="1306259" cy="4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F6DD261-9EB4-E9CB-AAF7-896464C320E6}"/>
              </a:ext>
            </a:extLst>
          </p:cNvPr>
          <p:cNvSpPr/>
          <p:nvPr/>
        </p:nvSpPr>
        <p:spPr>
          <a:xfrm>
            <a:off x="422786" y="1607478"/>
            <a:ext cx="4066033" cy="3982452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b="1" dirty="0"/>
              <a:t>Les difficultés rencontrées :</a:t>
            </a:r>
          </a:p>
          <a:p>
            <a:pPr algn="ctr"/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La communication à réaliser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Des marges de manœuvre faibles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Faire simple et ne pas vouloir être trop ambitieux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Faire des choix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Accepter ce qui est 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Travailler ensemble avec la complexité de l’organisation des plannings et du temps</a:t>
            </a:r>
          </a:p>
          <a:p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C4C9DC3-7CDB-20DC-D1F6-CE2B40AEE748}"/>
              </a:ext>
            </a:extLst>
          </p:cNvPr>
          <p:cNvSpPr/>
          <p:nvPr/>
        </p:nvSpPr>
        <p:spPr>
          <a:xfrm>
            <a:off x="4894524" y="1607478"/>
            <a:ext cx="3924623" cy="398245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Les réussites et apports: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Parler du travail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L’énergie créée via la démarche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Les retours positifs et implications des professionnels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La valorisation de ce qui est en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Les espaces de discussion mis en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Une démarche positive et engageante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8B0A304-29B4-9F5C-1BAB-590A4D13F4B8}"/>
              </a:ext>
            </a:extLst>
          </p:cNvPr>
          <p:cNvGrpSpPr/>
          <p:nvPr/>
        </p:nvGrpSpPr>
        <p:grpSpPr>
          <a:xfrm>
            <a:off x="7527679" y="23274"/>
            <a:ext cx="1426383" cy="1416917"/>
            <a:chOff x="6376116" y="794270"/>
            <a:chExt cx="6046631" cy="6046631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CA04466E-A635-61F7-25B3-70E93B365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6116" y="794270"/>
              <a:ext cx="6046631" cy="6046631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F345877-E479-89CB-84BD-F0BD92939C17}"/>
                </a:ext>
              </a:extLst>
            </p:cNvPr>
            <p:cNvSpPr txBox="1"/>
            <p:nvPr/>
          </p:nvSpPr>
          <p:spPr>
            <a:xfrm>
              <a:off x="8581166" y="2286856"/>
              <a:ext cx="1887085" cy="123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Fieldwork 04 Geo Regular" pitchFamily="2" charset="77"/>
                </a:rPr>
                <a:t>ACIA</a:t>
              </a:r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778B16D-1F65-5858-8159-F790D2BFC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C08C-7400-4AE6-99B8-2854FF021B9E}" type="slidenum">
              <a:rPr lang="fr-FR" altLang="fr-FR" smtClean="0"/>
              <a:pPr/>
              <a:t>30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612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élogramme 7"/>
          <p:cNvSpPr/>
          <p:nvPr/>
        </p:nvSpPr>
        <p:spPr>
          <a:xfrm>
            <a:off x="2214061" y="6248396"/>
            <a:ext cx="7074372" cy="586330"/>
          </a:xfrm>
          <a:prstGeom prst="parallelogram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fr-FR" sz="320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50156" y="6380169"/>
            <a:ext cx="680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r-FR" dirty="0">
                <a:solidFill>
                  <a:prstClr val="white"/>
                </a:solidFill>
                <a:latin typeface="ScalaSans" pitchFamily="50" charset="0"/>
              </a:rPr>
              <a:t>Webinaire de la CNAPE – ANACT - Pas-à-Pas</a:t>
            </a:r>
          </a:p>
        </p:txBody>
      </p:sp>
      <p:pic>
        <p:nvPicPr>
          <p:cNvPr id="10" name="Picture 3" descr="\\Serveur\Fichiers communs\COMMUNICATION ET PUBLICATIONS\_OUTILS DE COM CNAPE\Identité visuelle\Logo CNAPE\logo-cnape-couleu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86" y="6292825"/>
            <a:ext cx="1306259" cy="4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rchemin horizontal 1">
            <a:extLst>
              <a:ext uri="{FF2B5EF4-FFF2-40B4-BE49-F238E27FC236}">
                <a16:creationId xmlns:a16="http://schemas.microsoft.com/office/drawing/2014/main" id="{86C74511-94FF-DBB5-76A7-E872CAE4A63E}"/>
              </a:ext>
            </a:extLst>
          </p:cNvPr>
          <p:cNvSpPr/>
          <p:nvPr/>
        </p:nvSpPr>
        <p:spPr>
          <a:xfrm>
            <a:off x="300284" y="2403960"/>
            <a:ext cx="8620596" cy="1750713"/>
          </a:xfrm>
          <a:prstGeom prst="horizontalScroll">
            <a:avLst/>
          </a:prstGeom>
          <a:solidFill>
            <a:srgbClr val="1D4E9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kern="0" dirty="0">
                <a:solidFill>
                  <a:schemeClr val="bg1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Retour d’expérience sur les actions individuelles en PACA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585EB7-979E-E4C9-FC35-52143E0FBA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084" y="-268189"/>
            <a:ext cx="1959796" cy="1959796"/>
          </a:xfrm>
          <a:prstGeom prst="rect">
            <a:avLst/>
          </a:prstGeom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0928E7F9-05F0-FC2C-A3F7-29BA90E4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C08C-7400-4AE6-99B8-2854FF021B9E}" type="slidenum">
              <a:rPr lang="fr-FR" altLang="fr-FR" smtClean="0"/>
              <a:pPr/>
              <a:t>31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291675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087DC94-3FC2-C50F-58E8-8B6BBF3A66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084" y="-268189"/>
            <a:ext cx="1959796" cy="195979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14" y="412550"/>
            <a:ext cx="280691" cy="294726"/>
          </a:xfrm>
          <a:prstGeom prst="rect">
            <a:avLst/>
          </a:prstGeom>
        </p:spPr>
      </p:pic>
      <p:sp>
        <p:nvSpPr>
          <p:cNvPr id="8" name="Parallélogramme 7"/>
          <p:cNvSpPr/>
          <p:nvPr/>
        </p:nvSpPr>
        <p:spPr>
          <a:xfrm>
            <a:off x="2214061" y="6248396"/>
            <a:ext cx="7074372" cy="586330"/>
          </a:xfrm>
          <a:prstGeom prst="parallelogram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fr-FR" sz="320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50156" y="6380169"/>
            <a:ext cx="680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r-FR" dirty="0">
                <a:solidFill>
                  <a:prstClr val="white"/>
                </a:solidFill>
                <a:latin typeface="ScalaSans" pitchFamily="50" charset="0"/>
              </a:rPr>
              <a:t>Webinaire de la CNAPE – ANACT - Pas-à-Pas</a:t>
            </a:r>
          </a:p>
        </p:txBody>
      </p:sp>
      <p:pic>
        <p:nvPicPr>
          <p:cNvPr id="10" name="Picture 3" descr="\\Serveur\Fichiers communs\COMMUNICATION ET PUBLICATIONS\_OUTILS DE COM CNAPE\Identité visuelle\Logo CNAPE\logo-cnape-couleur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86" y="6292825"/>
            <a:ext cx="1306259" cy="4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431E679-A07C-11AE-C552-8199D46FE33B}"/>
              </a:ext>
            </a:extLst>
          </p:cNvPr>
          <p:cNvSpPr txBox="1"/>
          <p:nvPr/>
        </p:nvSpPr>
        <p:spPr>
          <a:xfrm>
            <a:off x="422786" y="1223356"/>
            <a:ext cx="8166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 VAR (83)</a:t>
            </a:r>
          </a:p>
          <a:p>
            <a:endParaRPr lang="fr-F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Constitution de 2 groupes ACIA de 4 à 5 structures</a:t>
            </a:r>
          </a:p>
          <a:p>
            <a:r>
              <a:rPr lang="fr-F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Groupes mixtes : issues de plusieurs structures associatives et de missions différentes MECS / PEAD / Milieu ouvert / Hôtel parental </a:t>
            </a:r>
          </a:p>
          <a:p>
            <a:endParaRPr lang="fr-F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Favoriser la mise en réseau des professionnels et le partage d’expériences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4830E36-551E-0ADE-488B-B8EB1B30F9DB}"/>
              </a:ext>
            </a:extLst>
          </p:cNvPr>
          <p:cNvSpPr txBox="1"/>
          <p:nvPr/>
        </p:nvSpPr>
        <p:spPr>
          <a:xfrm>
            <a:off x="803082" y="401204"/>
            <a:ext cx="669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1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Quelques retours d’expérience : interventions individuelles</a:t>
            </a:r>
            <a:endParaRPr lang="fr-FR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8C615635-3B14-9246-390F-047F3FC830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134" y="3696620"/>
            <a:ext cx="5680540" cy="2159491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384824-D44C-6A9D-6F04-F416AFF3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C08C-7400-4AE6-99B8-2854FF021B9E}" type="slidenum">
              <a:rPr lang="fr-FR" altLang="fr-FR" smtClean="0"/>
              <a:pPr/>
              <a:t>32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1589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élogramme 7"/>
          <p:cNvSpPr/>
          <p:nvPr/>
        </p:nvSpPr>
        <p:spPr>
          <a:xfrm>
            <a:off x="2214061" y="6248396"/>
            <a:ext cx="7074372" cy="586330"/>
          </a:xfrm>
          <a:prstGeom prst="parallelogram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fr-FR" sz="320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50156" y="6380169"/>
            <a:ext cx="680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r-FR" dirty="0">
                <a:solidFill>
                  <a:prstClr val="white"/>
                </a:solidFill>
                <a:latin typeface="ScalaSans" pitchFamily="50" charset="0"/>
              </a:rPr>
              <a:t>Webinaire de la CNAPE – ANACT - Pas-à-Pas</a:t>
            </a:r>
          </a:p>
        </p:txBody>
      </p:sp>
      <p:pic>
        <p:nvPicPr>
          <p:cNvPr id="10" name="Picture 3" descr="\\Serveur\Fichiers communs\COMMUNICATION ET PUBLICATIONS\_OUTILS DE COM CNAPE\Identité visuelle\Logo CNAPE\logo-cnape-couleu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86" y="6292825"/>
            <a:ext cx="1306259" cy="4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76666C0-E827-0B73-0D4B-79147754A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80" y="1156005"/>
            <a:ext cx="7772400" cy="46134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64AD481-F11E-95DF-B109-46B71A9ABB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084" y="-268189"/>
            <a:ext cx="1959796" cy="1959796"/>
          </a:xfrm>
          <a:prstGeom prst="rect">
            <a:avLst/>
          </a:prstGeom>
        </p:spPr>
      </p:pic>
      <p:sp>
        <p:nvSpPr>
          <p:cNvPr id="11" name="Titre 10">
            <a:extLst>
              <a:ext uri="{FF2B5EF4-FFF2-40B4-BE49-F238E27FC236}">
                <a16:creationId xmlns:a16="http://schemas.microsoft.com/office/drawing/2014/main" id="{67B0E3C7-8A2F-6EB8-2A6D-D68D5829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L’état des lieux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4CB980-CD76-3051-81A5-A3791456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C08C-7400-4AE6-99B8-2854FF021B9E}" type="slidenum">
              <a:rPr lang="fr-FR" altLang="fr-FR" smtClean="0"/>
              <a:pPr/>
              <a:t>33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054828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57CF0A-9FD1-450C-9C55-4B4AF16D0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084" y="-268189"/>
            <a:ext cx="1959796" cy="1959796"/>
          </a:xfrm>
          <a:prstGeom prst="rect">
            <a:avLst/>
          </a:prstGeom>
        </p:spPr>
      </p:pic>
      <p:sp>
        <p:nvSpPr>
          <p:cNvPr id="8" name="Parallélogramme 7"/>
          <p:cNvSpPr/>
          <p:nvPr/>
        </p:nvSpPr>
        <p:spPr>
          <a:xfrm>
            <a:off x="2214061" y="6248396"/>
            <a:ext cx="7074372" cy="586330"/>
          </a:xfrm>
          <a:prstGeom prst="parallelogram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fr-FR" sz="320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50156" y="6380169"/>
            <a:ext cx="680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r-FR" dirty="0">
                <a:solidFill>
                  <a:prstClr val="white"/>
                </a:solidFill>
                <a:latin typeface="ScalaSans" pitchFamily="50" charset="0"/>
              </a:rPr>
              <a:t>Webinaire de la CNAPE – ANACT - Pas-à-Pas</a:t>
            </a:r>
          </a:p>
        </p:txBody>
      </p:sp>
      <p:pic>
        <p:nvPicPr>
          <p:cNvPr id="10" name="Picture 3" descr="\\Serveur\Fichiers communs\COMMUNICATION ET PUBLICATIONS\_OUTILS DE COM CNAPE\Identité visuelle\Logo CNAPE\logo-cnape-couleu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86" y="6292825"/>
            <a:ext cx="1306259" cy="4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E5EE536-8808-27DE-0E40-35BB08E92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05" y="1065614"/>
            <a:ext cx="3434058" cy="479858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E4DD3412-4D3C-BE59-3B8A-73C5BAED7277}"/>
              </a:ext>
            </a:extLst>
          </p:cNvPr>
          <p:cNvSpPr txBox="1"/>
          <p:nvPr/>
        </p:nvSpPr>
        <p:spPr>
          <a:xfrm>
            <a:off x="4260125" y="1219727"/>
            <a:ext cx="466075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1D4E9E"/>
                </a:solidFill>
                <a:latin typeface="Century Gothic" panose="020B0502020202020204" pitchFamily="34" charset="0"/>
              </a:rPr>
              <a:t>En groupe de travail composé des représentants métiers 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1D4E9E"/>
                </a:solidFill>
                <a:latin typeface="Century Gothic" panose="020B0502020202020204" pitchFamily="34" charset="0"/>
              </a:rPr>
              <a:t>Socio-éducatifs 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1D4E9E"/>
                </a:solidFill>
                <a:latin typeface="Century Gothic" panose="020B0502020202020204" pitchFamily="34" charset="0"/>
              </a:rPr>
              <a:t>Administratifs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1D4E9E"/>
                </a:solidFill>
                <a:latin typeface="Century Gothic" panose="020B0502020202020204" pitchFamily="34" charset="0"/>
              </a:rPr>
              <a:t>Techniques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1D4E9E"/>
                </a:solidFill>
                <a:latin typeface="Century Gothic" panose="020B0502020202020204" pitchFamily="34" charset="0"/>
              </a:rPr>
              <a:t>Chef de service</a:t>
            </a:r>
          </a:p>
          <a:p>
            <a:pPr marL="285750" indent="-285750">
              <a:buFontTx/>
              <a:buChar char="-"/>
            </a:pPr>
            <a:endParaRPr lang="fr-FR" sz="1600" dirty="0">
              <a:solidFill>
                <a:srgbClr val="1D4E9E"/>
              </a:solidFill>
              <a:latin typeface="Century Gothic" panose="020B0502020202020204" pitchFamily="34" charset="0"/>
            </a:endParaRPr>
          </a:p>
          <a:p>
            <a:r>
              <a:rPr lang="fr-FR" sz="1600" dirty="0">
                <a:solidFill>
                  <a:srgbClr val="1D4E9E"/>
                </a:solidFill>
                <a:latin typeface="Century Gothic" panose="020B0502020202020204" pitchFamily="34" charset="0"/>
              </a:rPr>
              <a:t>Mettre en discussion les situations de travail pour :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1D4E9E"/>
                </a:solidFill>
                <a:latin typeface="Century Gothic" panose="020B0502020202020204" pitchFamily="34" charset="0"/>
              </a:rPr>
              <a:t>Evaluer la satisfaction perçue par les parties prenantes autour des actions et pratiques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1D4E9E"/>
                </a:solidFill>
                <a:latin typeface="Century Gothic" panose="020B0502020202020204" pitchFamily="34" charset="0"/>
              </a:rPr>
              <a:t>Valoriser les bonnes pratiques déjà existantes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1D4E9E"/>
                </a:solidFill>
                <a:latin typeface="Century Gothic" panose="020B0502020202020204" pitchFamily="34" charset="0"/>
              </a:rPr>
              <a:t>Identifier les axes d’amélioration et pratiques innovantes à tester</a:t>
            </a:r>
          </a:p>
          <a:p>
            <a:pPr marL="285750" indent="-285750">
              <a:buFontTx/>
              <a:buChar char="-"/>
            </a:pPr>
            <a:endParaRPr lang="fr-FR" sz="1600" dirty="0">
              <a:solidFill>
                <a:srgbClr val="1D4E9E"/>
              </a:solidFill>
              <a:latin typeface="Century Gothic" panose="020B0502020202020204" pitchFamily="34" charset="0"/>
            </a:endParaRPr>
          </a:p>
          <a:p>
            <a:r>
              <a:rPr lang="fr-FR" sz="1600" dirty="0">
                <a:solidFill>
                  <a:srgbClr val="1D4E9E"/>
                </a:solidFill>
                <a:latin typeface="Century Gothic" panose="020B0502020202020204" pitchFamily="34" charset="0"/>
              </a:rPr>
              <a:t>… dans le cadre d’un espace de discussion sécurisé </a:t>
            </a:r>
          </a:p>
          <a:p>
            <a:pPr marL="285750" indent="-285750">
              <a:buFontTx/>
              <a:buChar char="-"/>
            </a:pPr>
            <a:endParaRPr lang="fr-FR" sz="1600" dirty="0">
              <a:solidFill>
                <a:srgbClr val="1D4E9E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sz="1600" dirty="0">
              <a:solidFill>
                <a:srgbClr val="1D4E9E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sz="1600" dirty="0">
              <a:solidFill>
                <a:srgbClr val="1D4E9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5BD7538-2A04-2245-8CC1-4CEDABA3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méthode : les Essentiels QVCT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A7FDBFF3-E089-4609-7E42-F15EBEBD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C08C-7400-4AE6-99B8-2854FF021B9E}" type="slidenum">
              <a:rPr lang="fr-FR" altLang="fr-FR" smtClean="0"/>
              <a:pPr/>
              <a:t>34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3519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élogramme 7"/>
          <p:cNvSpPr/>
          <p:nvPr/>
        </p:nvSpPr>
        <p:spPr>
          <a:xfrm>
            <a:off x="2214061" y="6248396"/>
            <a:ext cx="7074372" cy="586330"/>
          </a:xfrm>
          <a:prstGeom prst="parallelogram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fr-FR" sz="320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50156" y="6380169"/>
            <a:ext cx="680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r-FR" dirty="0">
                <a:solidFill>
                  <a:prstClr val="white"/>
                </a:solidFill>
                <a:latin typeface="ScalaSans" pitchFamily="50" charset="0"/>
              </a:rPr>
              <a:t>Webinaire de la CNAPE – ANACT - Pas-à-Pas</a:t>
            </a:r>
          </a:p>
        </p:txBody>
      </p:sp>
      <p:pic>
        <p:nvPicPr>
          <p:cNvPr id="10" name="Picture 3" descr="\\Serveur\Fichiers communs\COMMUNICATION ET PUBLICATIONS\_OUTILS DE COM CNAPE\Identité visuelle\Logo CNAPE\logo-cnape-couleu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86" y="6292825"/>
            <a:ext cx="1306259" cy="4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F560D71-1F4D-17CA-3788-9515A8B3D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05" y="1201938"/>
            <a:ext cx="7252235" cy="477283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FBD76FA-8F57-D1F1-7B2A-FC4C86BABB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084" y="-268189"/>
            <a:ext cx="1959796" cy="1959796"/>
          </a:xfrm>
          <a:prstGeom prst="rect">
            <a:avLst/>
          </a:prstGeom>
        </p:spPr>
      </p:pic>
      <p:sp>
        <p:nvSpPr>
          <p:cNvPr id="7" name="Titre 2">
            <a:extLst>
              <a:ext uri="{FF2B5EF4-FFF2-40B4-BE49-F238E27FC236}">
                <a16:creationId xmlns:a16="http://schemas.microsoft.com/office/drawing/2014/main" id="{5C93A7C8-16A6-0A9A-2CC7-CB5914C5F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4" y="274638"/>
            <a:ext cx="7215586" cy="832802"/>
          </a:xfrm>
        </p:spPr>
        <p:txBody>
          <a:bodyPr/>
          <a:lstStyle/>
          <a:p>
            <a:r>
              <a:rPr lang="fr-FR" dirty="0"/>
              <a:t>La méthode : les Essentiels QVCT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6D7F7E4-16A5-B916-A608-0367DF33B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C08C-7400-4AE6-99B8-2854FF021B9E}" type="slidenum">
              <a:rPr lang="fr-FR" altLang="fr-FR" smtClean="0"/>
              <a:pPr/>
              <a:t>35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077908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élogramme 7"/>
          <p:cNvSpPr/>
          <p:nvPr/>
        </p:nvSpPr>
        <p:spPr>
          <a:xfrm>
            <a:off x="2214061" y="6248396"/>
            <a:ext cx="7074372" cy="586330"/>
          </a:xfrm>
          <a:prstGeom prst="parallelogram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fr-FR" sz="320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50156" y="6380169"/>
            <a:ext cx="680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r-FR" dirty="0">
                <a:solidFill>
                  <a:prstClr val="white"/>
                </a:solidFill>
                <a:latin typeface="ScalaSans" pitchFamily="50" charset="0"/>
              </a:rPr>
              <a:t>Webinaire de la CNAPE - Présentation</a:t>
            </a:r>
          </a:p>
        </p:txBody>
      </p:sp>
      <p:pic>
        <p:nvPicPr>
          <p:cNvPr id="10" name="Picture 3" descr="\\Serveur\Fichiers communs\COMMUNICATION ET PUBLICATIONS\_OUTILS DE COM CNAPE\Identité visuelle\Logo CNAPE\logo-cnape-couleu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86" y="6292825"/>
            <a:ext cx="1306259" cy="4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BA44C2C-EAD6-783E-6BFF-0D73F3BA58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084" y="-268189"/>
            <a:ext cx="1959796" cy="1959796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389EBC2-7E11-6BC7-3F89-55F1B918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4" y="274638"/>
            <a:ext cx="6008517" cy="832802"/>
          </a:xfrm>
        </p:spPr>
        <p:txBody>
          <a:bodyPr/>
          <a:lstStyle/>
          <a:p>
            <a:r>
              <a:rPr lang="fr-FR" dirty="0"/>
              <a:t>Pistes d’action dégagées pour la phase d’expérimentation 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E5700D5D-D7B9-9076-F444-F02842B92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Mettre en place des parcours d’intégration (turnover) </a:t>
            </a:r>
          </a:p>
          <a:p>
            <a:r>
              <a:rPr lang="fr-FR" dirty="0"/>
              <a:t>Accompagner le déploiement d’un Dossier unique informatisé avec une démarche collective de conduite du changement</a:t>
            </a:r>
          </a:p>
          <a:p>
            <a:r>
              <a:rPr lang="fr-FR" dirty="0"/>
              <a:t>Partager un référentiel commun de l’approche éducative</a:t>
            </a:r>
          </a:p>
          <a:p>
            <a:r>
              <a:rPr lang="fr-FR" dirty="0"/>
              <a:t>Créer et partager une culture associative …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9BB0C6A3-E444-5E77-B146-A7D53940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C08C-7400-4AE6-99B8-2854FF021B9E}" type="slidenum">
              <a:rPr lang="fr-FR" altLang="fr-FR" smtClean="0"/>
              <a:pPr/>
              <a:t>36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647211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FR" altLang="fr-FR" sz="25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Des premiers enseignements… !</a:t>
            </a:r>
          </a:p>
        </p:txBody>
      </p:sp>
      <p:sp>
        <p:nvSpPr>
          <p:cNvPr id="8" name="Parallélogramme 7"/>
          <p:cNvSpPr/>
          <p:nvPr/>
        </p:nvSpPr>
        <p:spPr>
          <a:xfrm>
            <a:off x="2214061" y="6248396"/>
            <a:ext cx="7074372" cy="586330"/>
          </a:xfrm>
          <a:prstGeom prst="parallelogram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fr-FR" sz="320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50156" y="6380169"/>
            <a:ext cx="680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r-FR" dirty="0">
                <a:solidFill>
                  <a:prstClr val="white"/>
                </a:solidFill>
                <a:latin typeface="ScalaSans" pitchFamily="50" charset="0"/>
              </a:rPr>
              <a:t>Webinaire de la CNAPE – ANACT - Pas-à-Pas</a:t>
            </a:r>
          </a:p>
        </p:txBody>
      </p:sp>
      <p:pic>
        <p:nvPicPr>
          <p:cNvPr id="10" name="Picture 3" descr="\\Serveur\Fichiers communs\COMMUNICATION ET PUBLICATIONS\_OUTILS DE COM CNAPE\Identité visuelle\Logo CNAPE\logo-cnape-couleu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86" y="6292825"/>
            <a:ext cx="1306259" cy="4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F6DD261-9EB4-E9CB-AAF7-896464C320E6}"/>
              </a:ext>
            </a:extLst>
          </p:cNvPr>
          <p:cNvSpPr/>
          <p:nvPr/>
        </p:nvSpPr>
        <p:spPr>
          <a:xfrm>
            <a:off x="422785" y="1583155"/>
            <a:ext cx="4066033" cy="398245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b="1" dirty="0"/>
              <a:t>Les difficultés rencontrées :</a:t>
            </a:r>
          </a:p>
          <a:p>
            <a:pPr algn="ctr"/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Planifier du temps pour l’exercice et le suivi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Faire un premier diagnostic du climat relationnel (prérequis)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Présence ou non du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Stabilité des équipes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Préciser à quel niveau on se situe pour dégager des marges de manœuvre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Que tout le monde s’exprime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Se mettre en mode solution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C4C9DC3-7CDB-20DC-D1F6-CE2B40AEE748}"/>
              </a:ext>
            </a:extLst>
          </p:cNvPr>
          <p:cNvSpPr/>
          <p:nvPr/>
        </p:nvSpPr>
        <p:spPr>
          <a:xfrm>
            <a:off x="4894524" y="1607478"/>
            <a:ext cx="3924623" cy="398245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Les réussites et apports: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Créer une dynamique collective par l’EDT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Partager des constats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Objectiver des ressentis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Faire un pas de côté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Aspect ludique est apprécié 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… Parler du travail c’est déjà mettre en place les conditions pour agir sur son travail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DBD1D5D-F819-E945-3246-B030BDD8C0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084" y="-268189"/>
            <a:ext cx="1959796" cy="1959796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6273AE-F7B0-0EF1-0C9C-2209EE8B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C08C-7400-4AE6-99B8-2854FF021B9E}" type="slidenum">
              <a:rPr lang="fr-FR" altLang="fr-FR" smtClean="0"/>
              <a:pPr/>
              <a:t>37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37933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F480FC7D-4741-7C5E-BA76-B79144E5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 on partageait…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DD499768-BEFA-CF83-B9A3-ED19B1CB1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" y="1368188"/>
            <a:ext cx="4525963" cy="4525963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A9DF9E-B652-5ACD-6075-B8F9212F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B38C-18ED-CF4A-B7D4-401105EBEA8B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A501594C-9A29-A84F-7ADF-9417D737A0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83162" y="2550794"/>
            <a:ext cx="3851275" cy="2406650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D4E9E"/>
                </a:solidFill>
              </a:rPr>
              <a:t>D</a:t>
            </a:r>
            <a:r>
              <a:rPr lang="fr-FR" b="1" dirty="0">
                <a:solidFill>
                  <a:srgbClr val="1D4E9E"/>
                </a:solidFill>
                <a:effectLst/>
              </a:rPr>
              <a:t>e quel type d’appui par un intervenant Aract votre établissement aurait besoin pour commencer à agir ? </a:t>
            </a:r>
            <a:endParaRPr lang="fr-FR" b="1" dirty="0">
              <a:solidFill>
                <a:srgbClr val="1D4E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7860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994ADF-678E-9986-7156-898AD8FE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s’évaluer, pour être accompagnés..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1CB3D3C2-2A8C-A6D3-5C13-75011323A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936" y="2183992"/>
            <a:ext cx="2680616" cy="2680616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688931-162C-D080-167D-6A31ADF7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752-B152-9649-82B7-967DC379D64C}" type="slidenum">
              <a:rPr lang="fr-FR" smtClean="0"/>
              <a:pPr/>
              <a:t>39</a:t>
            </a:fld>
            <a:endParaRPr lang="fr-FR" dirty="0"/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0621371B-2C95-9774-F221-B9F293E71FA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92224"/>
            <a:ext cx="5430442" cy="3502089"/>
          </a:xfr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24EE0CC-5DD1-4484-D3AF-7152FC750521}"/>
              </a:ext>
            </a:extLst>
          </p:cNvPr>
          <p:cNvSpPr txBox="1"/>
          <p:nvPr/>
        </p:nvSpPr>
        <p:spPr>
          <a:xfrm>
            <a:off x="579952" y="5346134"/>
            <a:ext cx="457002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50" dirty="0">
                <a:latin typeface="Marianne" panose="02000000000000000000" pitchFamily="2" charset="0"/>
              </a:rPr>
              <a:t>https://</a:t>
            </a:r>
            <a:r>
              <a:rPr lang="fr-FR" sz="1350" dirty="0" err="1">
                <a:latin typeface="Marianne" panose="02000000000000000000" pitchFamily="2" charset="0"/>
              </a:rPr>
              <a:t>www.anact.fr</a:t>
            </a:r>
            <a:r>
              <a:rPr lang="fr-FR" sz="1350" dirty="0">
                <a:latin typeface="Marianne" panose="02000000000000000000" pitchFamily="2" charset="0"/>
              </a:rPr>
              <a:t>/pas-a-pas-</a:t>
            </a:r>
            <a:r>
              <a:rPr lang="fr-FR" sz="1350" dirty="0" err="1">
                <a:latin typeface="Marianne" panose="02000000000000000000" pitchFamily="2" charset="0"/>
              </a:rPr>
              <a:t>attractivite</a:t>
            </a:r>
            <a:endParaRPr lang="fr-FR" sz="1350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45966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D70910-A7A1-FA7E-BCB5-34918D4CC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Attractivité des établissements : </a:t>
            </a:r>
            <a:br>
              <a:rPr lang="fr-FR" dirty="0"/>
            </a:br>
            <a:r>
              <a:rPr lang="fr-FR" dirty="0"/>
              <a:t>un enjeu majeur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157BB6-2058-4D4E-6C43-D2AC97CD8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91138"/>
            <a:ext cx="8471043" cy="4525963"/>
          </a:xfrm>
        </p:spPr>
        <p:txBody>
          <a:bodyPr>
            <a:normAutofit fontScale="92500"/>
          </a:bodyPr>
          <a:lstStyle/>
          <a:p>
            <a:r>
              <a:rPr lang="fr-FR" sz="2000" dirty="0"/>
              <a:t>Absences, turnover, démissions, arrêts maladie, désengagement... </a:t>
            </a:r>
          </a:p>
          <a:p>
            <a:r>
              <a:rPr lang="fr-FR" sz="2000" dirty="0"/>
              <a:t>Notre « exploration » sur différents terrains d’expérimentation entre juillet 2023 et mai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u="sng" dirty="0"/>
              <a:t>Des difficultés fortes </a:t>
            </a:r>
            <a:r>
              <a:rPr lang="fr-FR" sz="2000" b="0" dirty="0"/>
              <a:t>de </a:t>
            </a:r>
            <a:r>
              <a:rPr lang="fr-FR" sz="2000" dirty="0">
                <a:solidFill>
                  <a:schemeClr val="bg2"/>
                </a:solidFill>
              </a:rPr>
              <a:t>recrutement et de fidélisation du personnel </a:t>
            </a:r>
            <a:r>
              <a:rPr lang="fr-FR" sz="2000" b="0" dirty="0"/>
              <a:t>dans l’ensemble du secteur de la protection de l’enfance.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u="sng" dirty="0"/>
              <a:t>Des causes multiples </a:t>
            </a:r>
            <a:r>
              <a:rPr lang="fr-FR" sz="2000" b="0" dirty="0"/>
              <a:t>: salaires, horaires difficiles,</a:t>
            </a:r>
            <a:r>
              <a:rPr lang="fr-FR" sz="2000" b="0" i="1" dirty="0"/>
              <a:t> </a:t>
            </a:r>
            <a:r>
              <a:rPr lang="fr-FR" sz="2000" b="0" dirty="0"/>
              <a:t>sentiment d’isolement ou d’impuissance, usure professionnelle, perception d’un travail essentiel mais insuffisamment reconnu...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u="sng" dirty="0"/>
              <a:t>Un enjeu majeur</a:t>
            </a:r>
            <a:r>
              <a:rPr lang="fr-FR" sz="2000" dirty="0"/>
              <a:t> </a:t>
            </a:r>
            <a:r>
              <a:rPr lang="fr-FR" sz="2000" b="0" dirty="0"/>
              <a:t>pour...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900" b="0" dirty="0"/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2"/>
                </a:solidFill>
              </a:rPr>
              <a:t>la qualité de vie et des conditions de travail </a:t>
            </a:r>
            <a:r>
              <a:rPr lang="fr-FR" dirty="0"/>
              <a:t>du personnel</a:t>
            </a:r>
            <a:br>
              <a:rPr lang="fr-FR" b="1" dirty="0"/>
            </a:br>
            <a:endParaRPr lang="fr-FR" b="1" dirty="0"/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2"/>
                </a:solidFill>
              </a:rPr>
              <a:t>la qualité de service </a:t>
            </a:r>
            <a:r>
              <a:rPr lang="fr-FR" dirty="0"/>
              <a:t>rendu aux enfants</a:t>
            </a:r>
            <a:r>
              <a:rPr lang="fr-FR" sz="3200" b="1" dirty="0"/>
              <a:t>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AC6439-B340-C03A-AD05-4607FC85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B38C-18ED-CF4A-B7D4-401105EBEA8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Double flèche verticale 4">
            <a:extLst>
              <a:ext uri="{FF2B5EF4-FFF2-40B4-BE49-F238E27FC236}">
                <a16:creationId xmlns:a16="http://schemas.microsoft.com/office/drawing/2014/main" id="{1E2CAB89-356C-6566-A4DD-64A502265964}"/>
              </a:ext>
            </a:extLst>
          </p:cNvPr>
          <p:cNvSpPr/>
          <p:nvPr/>
        </p:nvSpPr>
        <p:spPr>
          <a:xfrm>
            <a:off x="3477900" y="4983569"/>
            <a:ext cx="132974" cy="232331"/>
          </a:xfrm>
          <a:prstGeom prst="up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bg2"/>
              </a:solidFill>
            </a:endParaRPr>
          </a:p>
        </p:txBody>
      </p:sp>
      <p:sp>
        <p:nvSpPr>
          <p:cNvPr id="6" name="Double flèche verticale 5">
            <a:extLst>
              <a:ext uri="{FF2B5EF4-FFF2-40B4-BE49-F238E27FC236}">
                <a16:creationId xmlns:a16="http://schemas.microsoft.com/office/drawing/2014/main" id="{CEEF9A5D-D083-8B19-169D-44363DEF4A3C}"/>
              </a:ext>
            </a:extLst>
          </p:cNvPr>
          <p:cNvSpPr/>
          <p:nvPr/>
        </p:nvSpPr>
        <p:spPr>
          <a:xfrm>
            <a:off x="4754230" y="4983568"/>
            <a:ext cx="132974" cy="232331"/>
          </a:xfrm>
          <a:prstGeom prst="up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670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7875B-3661-E543-3805-BB0988DF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Attractivité : de quoi parle-t-on ?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CC5B03-AB70-9228-ABDA-3F1DD6E68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</a:pPr>
            <a:r>
              <a:rPr lang="fr-FR" b="1" dirty="0"/>
              <a:t>Pour l’</a:t>
            </a:r>
            <a:r>
              <a:rPr lang="fr-FR" b="1" dirty="0" err="1"/>
              <a:t>Anact</a:t>
            </a:r>
            <a:r>
              <a:rPr lang="fr-FR" b="1" dirty="0"/>
              <a:t>, l’attractivité d’une structure recouvre plusieurs dimensions : </a:t>
            </a:r>
            <a:endParaRPr lang="fr-FR" b="1" dirty="0">
              <a:solidFill>
                <a:srgbClr val="7030A0"/>
              </a:solidFill>
            </a:endParaRPr>
          </a:p>
          <a:p>
            <a:pPr marL="771525" lvl="1" indent="-257175" algn="just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771525" lvl="1" indent="-257175" algn="just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4A78247-A282-9994-418C-69B27C11E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B38C-18ED-CF4A-B7D4-401105EBEA8B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C1F43F5-0AB2-BB22-61A2-2C467DBFD2F0}"/>
              </a:ext>
            </a:extLst>
          </p:cNvPr>
          <p:cNvSpPr/>
          <p:nvPr/>
        </p:nvSpPr>
        <p:spPr>
          <a:xfrm>
            <a:off x="593679" y="3113866"/>
            <a:ext cx="2235994" cy="2171699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75" b="1" dirty="0">
                <a:solidFill>
                  <a:schemeClr val="bg1"/>
                </a:solidFill>
                <a:latin typeface="Marianne" panose="02000000000000000000" pitchFamily="2" charset="0"/>
              </a:rPr>
              <a:t>Attirer et recruter les personnes et les compétences </a:t>
            </a:r>
            <a:r>
              <a:rPr lang="fr-FR" sz="1275" dirty="0">
                <a:solidFill>
                  <a:schemeClr val="bg1"/>
                </a:solidFill>
                <a:latin typeface="Marianne" panose="02000000000000000000" pitchFamily="2" charset="0"/>
              </a:rPr>
              <a:t>dont elle a besoin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484A14F-3873-EE01-3A99-F7B982A60298}"/>
              </a:ext>
            </a:extLst>
          </p:cNvPr>
          <p:cNvSpPr/>
          <p:nvPr/>
        </p:nvSpPr>
        <p:spPr>
          <a:xfrm>
            <a:off x="2471233" y="3102285"/>
            <a:ext cx="2293317" cy="2253036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75" b="1" dirty="0">
                <a:solidFill>
                  <a:schemeClr val="bg1"/>
                </a:solidFill>
                <a:latin typeface="Marianne" panose="02000000000000000000" pitchFamily="2" charset="0"/>
              </a:rPr>
              <a:t>Accueillir et intégrer le personnel </a:t>
            </a:r>
            <a:br>
              <a:rPr lang="fr-FR" sz="1275" b="1" dirty="0">
                <a:solidFill>
                  <a:schemeClr val="bg1"/>
                </a:solidFill>
                <a:latin typeface="Marianne" panose="02000000000000000000" pitchFamily="2" charset="0"/>
              </a:rPr>
            </a:br>
            <a:r>
              <a:rPr lang="fr-FR" sz="1275" dirty="0">
                <a:solidFill>
                  <a:schemeClr val="bg1"/>
                </a:solidFill>
                <a:latin typeface="Marianne" panose="02000000000000000000" pitchFamily="2" charset="0"/>
              </a:rPr>
              <a:t>dans </a:t>
            </a:r>
            <a:r>
              <a:rPr lang="fr-FR" sz="1200" dirty="0">
                <a:solidFill>
                  <a:schemeClr val="bg1"/>
                </a:solidFill>
                <a:latin typeface="Marianne" panose="02000000000000000000" pitchFamily="2" charset="0"/>
              </a:rPr>
              <a:t>l’environnement</a:t>
            </a:r>
            <a:r>
              <a:rPr lang="fr-FR" sz="1275" dirty="0">
                <a:solidFill>
                  <a:schemeClr val="bg1"/>
                </a:solidFill>
                <a:latin typeface="Marianne" panose="02000000000000000000" pitchFamily="2" charset="0"/>
              </a:rPr>
              <a:t> et les modes de fonctionnement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1EF8F0A-D650-8D8D-3D79-68D89E46E344}"/>
              </a:ext>
            </a:extLst>
          </p:cNvPr>
          <p:cNvSpPr/>
          <p:nvPr/>
        </p:nvSpPr>
        <p:spPr>
          <a:xfrm>
            <a:off x="4353223" y="3103968"/>
            <a:ext cx="2293317" cy="2253036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75" b="1" dirty="0">
                <a:solidFill>
                  <a:schemeClr val="bg1"/>
                </a:solidFill>
                <a:latin typeface="Marianne" panose="02000000000000000000" pitchFamily="2" charset="0"/>
              </a:rPr>
              <a:t>Fidéliser et favoriser l’engagement </a:t>
            </a:r>
            <a:r>
              <a:rPr lang="fr-FR" sz="1275" dirty="0">
                <a:solidFill>
                  <a:schemeClr val="bg1"/>
                </a:solidFill>
                <a:latin typeface="Marianne" panose="02000000000000000000" pitchFamily="2" charset="0"/>
              </a:rPr>
              <a:t>dans le travail et dans le collectif </a:t>
            </a:r>
            <a:endParaRPr lang="fr-FR" sz="1275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pPr algn="ctr"/>
            <a:endParaRPr lang="fr-FR" sz="1275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0184BBF-63BC-8CAA-2A02-F1E921FBE379}"/>
              </a:ext>
            </a:extLst>
          </p:cNvPr>
          <p:cNvSpPr/>
          <p:nvPr/>
        </p:nvSpPr>
        <p:spPr>
          <a:xfrm>
            <a:off x="6243214" y="3102285"/>
            <a:ext cx="2293317" cy="2253036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75" b="1" dirty="0">
                <a:solidFill>
                  <a:schemeClr val="bg1"/>
                </a:solidFill>
                <a:latin typeface="Marianne" panose="02000000000000000000" pitchFamily="2" charset="0"/>
              </a:rPr>
              <a:t>Maintenir dans l’emploi, construire des parcours professionnels</a:t>
            </a:r>
          </a:p>
          <a:p>
            <a:pPr algn="ctr"/>
            <a:endParaRPr lang="fr-FR" sz="1275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29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BB9691-6554-EBC3-D9F1-A962CD9BB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Attractivité : quels leviers pour agir ?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C5A83AB-BEB6-C1D6-3140-1C5F2F7833E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088333"/>
            <a:ext cx="8229600" cy="51521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800" dirty="0"/>
              <a:t>Améliorer l’attractivité d’un établissement implique d’agir sur différentes dimensions :</a:t>
            </a:r>
          </a:p>
          <a:p>
            <a:endParaRPr lang="fr-FR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800" b="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800" b="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800" b="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800" b="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800" b="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800" b="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800" b="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800" b="0" dirty="0"/>
          </a:p>
          <a:p>
            <a:endParaRPr lang="fr-FR" sz="1800" b="0" dirty="0"/>
          </a:p>
          <a:p>
            <a:endParaRPr lang="fr-FR" sz="700" b="0" dirty="0"/>
          </a:p>
          <a:p>
            <a:r>
              <a:rPr lang="fr-FR" sz="1800" b="0" dirty="0"/>
              <a:t>&gt;&gt; Il ne s’agit pas seulement d’améliorer l’image de la structure ou les modalités de recrutement.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2"/>
                </a:solidFill>
              </a:rPr>
              <a:t>Agir sur la qualité de vie et des conditions de travail du personnel peut changer la donne.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74D3EF-65A5-AFA7-76E4-E7551C5C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B38C-18ED-CF4A-B7D4-401105EBEA8B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FCEC0927-0A43-0DEA-5720-6EF69F40F37B}"/>
              </a:ext>
            </a:extLst>
          </p:cNvPr>
          <p:cNvSpPr/>
          <p:nvPr/>
        </p:nvSpPr>
        <p:spPr>
          <a:xfrm>
            <a:off x="2245025" y="2138633"/>
            <a:ext cx="185738" cy="1075414"/>
          </a:xfrm>
          <a:prstGeom prst="leftBrace">
            <a:avLst/>
          </a:prstGeom>
          <a:noFill/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00">
              <a:latin typeface="Century Gothic" panose="020B0502020202020204" pitchFamily="34" charset="0"/>
            </a:endParaRPr>
          </a:p>
        </p:txBody>
      </p:sp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FFF7B401-AC21-3C81-A141-2A7059CB68C9}"/>
              </a:ext>
            </a:extLst>
          </p:cNvPr>
          <p:cNvSpPr/>
          <p:nvPr/>
        </p:nvSpPr>
        <p:spPr>
          <a:xfrm>
            <a:off x="2225826" y="3600282"/>
            <a:ext cx="147902" cy="720314"/>
          </a:xfrm>
          <a:prstGeom prst="leftBrace">
            <a:avLst/>
          </a:prstGeom>
          <a:noFill/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00">
              <a:latin typeface="Century Gothic" panose="020B0502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A58776E-63B4-6186-0997-DFD24766262C}"/>
              </a:ext>
            </a:extLst>
          </p:cNvPr>
          <p:cNvSpPr txBox="1"/>
          <p:nvPr/>
        </p:nvSpPr>
        <p:spPr>
          <a:xfrm>
            <a:off x="1161013" y="2337251"/>
            <a:ext cx="991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Dépend de la structure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6CF67FD-851B-6531-B2D9-9B3512C787C9}"/>
              </a:ext>
            </a:extLst>
          </p:cNvPr>
          <p:cNvSpPr txBox="1"/>
          <p:nvPr/>
        </p:nvSpPr>
        <p:spPr>
          <a:xfrm>
            <a:off x="1161013" y="3600282"/>
            <a:ext cx="1040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Dépend d’autres acteurs</a:t>
            </a:r>
          </a:p>
        </p:txBody>
      </p:sp>
      <p:sp>
        <p:nvSpPr>
          <p:cNvPr id="4" name="Espace réservé du contenu 6">
            <a:extLst>
              <a:ext uri="{FF2B5EF4-FFF2-40B4-BE49-F238E27FC236}">
                <a16:creationId xmlns:a16="http://schemas.microsoft.com/office/drawing/2014/main" id="{D7C86003-A2F7-E8E0-3184-94AC4EACD16F}"/>
              </a:ext>
            </a:extLst>
          </p:cNvPr>
          <p:cNvSpPr txBox="1">
            <a:spLocks/>
          </p:cNvSpPr>
          <p:nvPr/>
        </p:nvSpPr>
        <p:spPr>
          <a:xfrm>
            <a:off x="2501528" y="2055137"/>
            <a:ext cx="6540872" cy="2712024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tabLst/>
              <a:defRPr sz="2600" b="1" i="0" kern="1200" baseline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SzPct val="85000"/>
              <a:buFontTx/>
              <a:buBlip>
                <a:blip r:embed="rId2"/>
              </a:buBlip>
              <a:tabLst/>
              <a:defRPr sz="2000" b="0" i="0" kern="1200" baseline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SzPct val="85000"/>
              <a:buFontTx/>
              <a:buBlip>
                <a:blip r:embed="rId3"/>
              </a:buBlip>
              <a:tabLst/>
              <a:defRPr sz="1800" b="0" i="0" kern="1200" baseline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SzPct val="65000"/>
              <a:buFontTx/>
              <a:buBlip>
                <a:blip r:embed="rId4"/>
              </a:buBlip>
              <a:tabLst/>
              <a:defRPr sz="1600" b="0" i="0" kern="1200" baseline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4pPr>
            <a:lvl5pPr marL="2005013" marR="0" indent="-1762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Pct val="50000"/>
              <a:buFont typeface="Monaco" pitchFamily="2" charset="77"/>
              <a:buChar char="⎼"/>
              <a:tabLst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0" dirty="0">
                <a:latin typeface="Century Gothic" panose="020B0502020202020204" pitchFamily="34" charset="0"/>
              </a:rPr>
              <a:t>le travail réalisé et les conditions dans lesquelles il est réalisé,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0" dirty="0">
                <a:latin typeface="Century Gothic" panose="020B0502020202020204" pitchFamily="34" charset="0"/>
              </a:rPr>
              <a:t>la qualité du dialogue dans l’établissement,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0" dirty="0">
                <a:latin typeface="Century Gothic" panose="020B0502020202020204" pitchFamily="34" charset="0"/>
              </a:rPr>
              <a:t>les pratiques RH et les modalités de management,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0" dirty="0">
                <a:latin typeface="Century Gothic" panose="020B0502020202020204" pitchFamily="34" charset="0"/>
              </a:rPr>
              <a:t>la montée en compétence et les parcours professionnels,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0" dirty="0">
                <a:latin typeface="Century Gothic" panose="020B0502020202020204" pitchFamily="34" charset="0"/>
              </a:rPr>
              <a:t>la santé au travail...</a:t>
            </a:r>
            <a:br>
              <a:rPr lang="fr-FR" sz="1400" b="0" dirty="0">
                <a:latin typeface="Century Gothic" panose="020B0502020202020204" pitchFamily="34" charset="0"/>
              </a:rPr>
            </a:br>
            <a:endParaRPr lang="fr-FR" sz="1400" b="0" dirty="0">
              <a:latin typeface="Century Gothic" panose="020B0502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0" dirty="0">
                <a:latin typeface="Century Gothic" panose="020B0502020202020204" pitchFamily="34" charset="0"/>
              </a:rPr>
              <a:t>Les financements,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0" dirty="0">
                <a:latin typeface="Century Gothic" panose="020B0502020202020204" pitchFamily="34" charset="0"/>
              </a:rPr>
              <a:t>Les formations,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0" dirty="0">
                <a:latin typeface="Century Gothic" panose="020B0502020202020204" pitchFamily="34" charset="0"/>
              </a:rPr>
              <a:t>Les logements, les transports</a:t>
            </a:r>
            <a:r>
              <a:rPr lang="fr-FR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.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0FBA1C8-A1F7-86DF-939D-F7D54883326E}"/>
              </a:ext>
            </a:extLst>
          </p:cNvPr>
          <p:cNvGrpSpPr/>
          <p:nvPr/>
        </p:nvGrpSpPr>
        <p:grpSpPr>
          <a:xfrm>
            <a:off x="331130" y="2535758"/>
            <a:ext cx="593125" cy="1687772"/>
            <a:chOff x="442009" y="2631059"/>
            <a:chExt cx="790833" cy="2250363"/>
          </a:xfrm>
        </p:grpSpPr>
        <p:sp>
          <p:nvSpPr>
            <p:cNvPr id="5" name="Flèche courbée vers la droite 4">
              <a:extLst>
                <a:ext uri="{FF2B5EF4-FFF2-40B4-BE49-F238E27FC236}">
                  <a16:creationId xmlns:a16="http://schemas.microsoft.com/office/drawing/2014/main" id="{DA92BE3D-219E-FC72-2203-9A6F1C868395}"/>
                </a:ext>
              </a:extLst>
            </p:cNvPr>
            <p:cNvSpPr/>
            <p:nvPr/>
          </p:nvSpPr>
          <p:spPr>
            <a:xfrm>
              <a:off x="442009" y="2854913"/>
              <a:ext cx="790833" cy="2026509"/>
            </a:xfrm>
            <a:prstGeom prst="curvedRightArrow">
              <a:avLst>
                <a:gd name="adj1" fmla="val 5418"/>
                <a:gd name="adj2" fmla="val 50000"/>
                <a:gd name="adj3" fmla="val 25000"/>
              </a:avLst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Flèche courbée vers la droite 5">
              <a:extLst>
                <a:ext uri="{FF2B5EF4-FFF2-40B4-BE49-F238E27FC236}">
                  <a16:creationId xmlns:a16="http://schemas.microsoft.com/office/drawing/2014/main" id="{79DDBC43-5DD6-AC81-82B1-AF13CA7FB4CB}"/>
                </a:ext>
              </a:extLst>
            </p:cNvPr>
            <p:cNvSpPr/>
            <p:nvPr/>
          </p:nvSpPr>
          <p:spPr>
            <a:xfrm rot="11240855" flipH="1">
              <a:off x="489679" y="2631059"/>
              <a:ext cx="695494" cy="1953605"/>
            </a:xfrm>
            <a:prstGeom prst="curvedRightArrow">
              <a:avLst>
                <a:gd name="adj1" fmla="val 0"/>
                <a:gd name="adj2" fmla="val 50000"/>
                <a:gd name="adj3" fmla="val 25000"/>
              </a:avLst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50573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27D3DC0-5F32-1CB3-8241-44DCA183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Attractivité : Agir à plusieurs échelles, amplifier les effets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950BB17-0E6F-1D8B-CFFB-7AA13E5B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79D4502-0817-4C1A-97FF-FC389FAEF3DF}" type="slidenum">
              <a:rPr kumimoji="1" lang="fr-FR" altLang="fr-FR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kumimoji="1"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CD2DFD-589D-B42F-EBDF-620B98DA02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976" y="1475663"/>
            <a:ext cx="4832047" cy="455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517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F480FC7D-4741-7C5E-BA76-B79144E5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 on partageait…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DD499768-BEFA-CF83-B9A3-ED19B1CB1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" y="1368188"/>
            <a:ext cx="4525963" cy="4525963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A9DF9E-B652-5ACD-6075-B8F9212F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B38C-18ED-CF4A-B7D4-401105EBEA8B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A501594C-9A29-A84F-7ADF-9417D737A0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83162" y="2815704"/>
            <a:ext cx="3851275" cy="2406650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D4E9E"/>
                </a:solidFill>
                <a:effectLst/>
              </a:rPr>
              <a:t>Selon vous, quel est le plus grand frein à l’attractivité dans votre établissement ?</a:t>
            </a:r>
          </a:p>
          <a:p>
            <a:pPr marL="0" indent="0">
              <a:buNone/>
            </a:pPr>
            <a:endParaRPr lang="fr-FR" b="1" dirty="0">
              <a:solidFill>
                <a:srgbClr val="1D4E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194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élogramme 7"/>
          <p:cNvSpPr/>
          <p:nvPr/>
        </p:nvSpPr>
        <p:spPr>
          <a:xfrm>
            <a:off x="2214061" y="6248396"/>
            <a:ext cx="7074372" cy="586330"/>
          </a:xfrm>
          <a:prstGeom prst="parallelogram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fr-FR" sz="320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50156" y="6380169"/>
            <a:ext cx="680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r-FR" dirty="0">
                <a:solidFill>
                  <a:prstClr val="white"/>
                </a:solidFill>
                <a:latin typeface="ScalaSans" pitchFamily="50" charset="0"/>
              </a:rPr>
              <a:t>Webinaire de la CNAPE – ANACT - Pas-à-Pas</a:t>
            </a:r>
          </a:p>
        </p:txBody>
      </p:sp>
      <p:pic>
        <p:nvPicPr>
          <p:cNvPr id="10" name="Picture 3" descr="\\Serveur\Fichiers communs\COMMUNICATION ET PUBLICATIONS\_OUTILS DE COM CNAPE\Identité visuelle\Logo CNAPE\logo-cnape-couleu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86" y="6292825"/>
            <a:ext cx="1306259" cy="4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6BEC578-E9E0-271F-96A2-C7BA2310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C08C-7400-4AE6-99B8-2854FF021B9E}" type="slidenum">
              <a:rPr lang="fr-FR" altLang="fr-FR" smtClean="0"/>
              <a:pPr/>
              <a:t>9</a:t>
            </a:fld>
            <a:endParaRPr lang="fr-FR" alt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95290D2-95A3-2950-8A0B-414FD243D9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1" t="5563" r="65481" b="87578"/>
          <a:stretch/>
        </p:blipFill>
        <p:spPr>
          <a:xfrm>
            <a:off x="469208" y="2754525"/>
            <a:ext cx="6321952" cy="9195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79AF2D-A393-EBAF-B688-05BB5EE597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225" y="2754524"/>
            <a:ext cx="5063867" cy="32655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82DC135-57D1-55C3-2E7E-D959577D67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411" b="15650"/>
          <a:stretch/>
        </p:blipFill>
        <p:spPr>
          <a:xfrm flipH="1">
            <a:off x="6597202" y="839948"/>
            <a:ext cx="2566116" cy="28340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234517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ID1" val="259"/>
  <p:tag name="QREP1" val="3"/>
  <p:tag name="QREPREP1" val="1"/>
  <p:tag name="RSID1" val="260"/>
  <p:tag name="SID2" val="261"/>
  <p:tag name="QREP2" val="6"/>
  <p:tag name="QREPREP2" val="3"/>
  <p:tag name="RSID2" val="262"/>
  <p:tag name="SID3" val="265"/>
  <p:tag name="QREP3" val="3"/>
  <p:tag name="QREPREP3" val="1"/>
  <p:tag name="QTYPE3" val="0"/>
  <p:tag name="RSID3" val="266"/>
  <p:tag name="RQSID3" val="265;"/>
  <p:tag name="RQQID3" val="3;"/>
  <p:tag name="RQSID2" val="261;"/>
  <p:tag name="RQQID2" val="2;"/>
  <p:tag name="RQSID1" val="259;"/>
  <p:tag name="RQQID1" val="1;"/>
  <p:tag name="SID4" val="274"/>
  <p:tag name="QREP4" val="3"/>
  <p:tag name="QREPREP4" val="1"/>
  <p:tag name="QTYPE4" val="0"/>
  <p:tag name="RSID4" val="275"/>
  <p:tag name="RQSID4" val="274;"/>
  <p:tag name="RQQID4" val="4;"/>
  <p:tag name="SID5" val="277"/>
  <p:tag name="QREP5" val="10"/>
  <p:tag name="QREPREP5" val="6"/>
  <p:tag name="QTYPE5" val="0"/>
  <p:tag name="RSID5" val="278"/>
  <p:tag name="RQSID5" val="277;"/>
  <p:tag name="RQQID5" val="5;"/>
  <p:tag name="SID6" val="279"/>
  <p:tag name="QREP6" val="10"/>
  <p:tag name="QREPREP6" val="6"/>
  <p:tag name="QTYPE6" val="0"/>
  <p:tag name="RSID6" val="280"/>
  <p:tag name="RQSID6" val="279;"/>
  <p:tag name="RQQID6" val="6;"/>
  <p:tag name="SID7" val="282"/>
  <p:tag name="QREP7" val="2"/>
  <p:tag name="QREPREP7" val="2"/>
  <p:tag name="QTYPE7" val="0"/>
  <p:tag name="RSID7" val="283"/>
  <p:tag name="RQSID7" val="282;"/>
  <p:tag name="RQQID7" val="7;"/>
  <p:tag name="SID8" val="285"/>
  <p:tag name="QREP8" val="1"/>
  <p:tag name="QREPREP8" val="1"/>
  <p:tag name="QTYPE8" val="0"/>
  <p:tag name="RSID8" val="286"/>
  <p:tag name="RQSID8" val="285;"/>
  <p:tag name="RQQID8" val="8;"/>
  <p:tag name="SID9" val="288"/>
  <p:tag name="QREP9" val="3"/>
  <p:tag name="QREPREP9" val="1"/>
  <p:tag name="QTYPE9" val="0"/>
  <p:tag name="RSID9" val="289"/>
  <p:tag name="RQSID9" val="288;"/>
  <p:tag name="RQQID9" val="9;"/>
  <p:tag name="SID10" val="302"/>
  <p:tag name="QREP10" val="3"/>
  <p:tag name="QREPREP10" val="1"/>
  <p:tag name="QTYPE10" val="0"/>
  <p:tag name="RSID10" val="303"/>
  <p:tag name="RQSID10" val="302;"/>
  <p:tag name="RQQID10" val="10;"/>
  <p:tag name="SID11" val="304"/>
  <p:tag name="RSID11" val="305"/>
  <p:tag name="QREP11" val="3"/>
  <p:tag name="QREPREP11" val="1"/>
  <p:tag name="QTYPE11" val="0"/>
  <p:tag name="RQSID11" val="304;"/>
  <p:tag name="RQQID11" val="11;"/>
  <p:tag name="SID12" val="306"/>
  <p:tag name="QREP12" val="3"/>
  <p:tag name="QREPREP12" val="1"/>
  <p:tag name="QTYPE12" val="0"/>
  <p:tag name="RSID12" val="307"/>
  <p:tag name="RQSID12" val="306;"/>
  <p:tag name="RQQID12" val="12;"/>
  <p:tag name="RSID13" val="310"/>
  <p:tag name="RQSID13" val="309;"/>
  <p:tag name="RQQID13" val="13"/>
  <p:tag name="SID13" val="309"/>
  <p:tag name="QREP13" val="3"/>
  <p:tag name="QREPREP13" val="1"/>
  <p:tag name="QTYPE13" val="0"/>
  <p:tag name="RSID14" val="313"/>
  <p:tag name="SID14" val="312"/>
  <p:tag name="SID15" val="315"/>
  <p:tag name="QREP15" val="3"/>
  <p:tag name="QREPREP15" val="1"/>
  <p:tag name="QTYPE15" val="0"/>
  <p:tag name="RSID15" val="316"/>
  <p:tag name="RQSID15" val="315;"/>
  <p:tag name="RQQID15" val="15;"/>
  <p:tag name="QREP14" val="3"/>
  <p:tag name="QREPREP14" val="1"/>
  <p:tag name="QTYPE14" val="0"/>
  <p:tag name="RQSID14" val="312;"/>
  <p:tag name="RQQID14" val="14;"/>
  <p:tag name="SID16" val="320"/>
  <p:tag name="QREP16" val="3"/>
  <p:tag name="QREPREP16" val="1"/>
  <p:tag name="QTYPE16" val="0"/>
  <p:tag name="RSID16" val="321"/>
  <p:tag name="RQSID16" val="320;"/>
  <p:tag name="RQQID16" val="16;"/>
  <p:tag name="SID17" val="322"/>
  <p:tag name="QREP17" val="3"/>
  <p:tag name="QREPREP17" val="1"/>
  <p:tag name="QTYPE17" val="0"/>
  <p:tag name="RSID17" val="323"/>
  <p:tag name="RQSID17" val="322;"/>
  <p:tag name="RQQID17" val="17;"/>
  <p:tag name="SID18" val="335"/>
  <p:tag name="QREP18" val="3"/>
  <p:tag name="QREPREP18" val="1"/>
  <p:tag name="QTYPE18" val="0"/>
  <p:tag name="NBQUESTIONS" val="18"/>
  <p:tag name="NBREPONSES" val="18"/>
  <p:tag name="RSID18" val="336"/>
  <p:tag name="RQSID18" val="335;"/>
  <p:tag name="RQQID18" val="18;"/>
  <p:tag name="NBSLIDES" val="76"/>
  <p:tag name="FILEPATH" val="C:\Users\Dom\Dropbox\Praktice\PRESTA\CNAPE\AG 2018"/>
  <p:tag name="PROGRAMID" val="0"/>
  <p:tag name="GROUPID" val="0"/>
  <p:tag name="PXID" val="1"/>
  <p:tag name="RES1" val="130:00501=1;00502=1;00503=3;00504=1;00505=1;00507=3;00544=1;00545=2;00546=1;00547=1;00548=3;00549=2;00551=1;00552=2;00553=3;00554=2;00555=1;00556=2;00557=1;00559=1;00560=3;00561=2;00562=2;00563=1;00564=2;00565=2;00566=1;00567=2;00568=3;00569=3;00570=3;00571=1;00572=1;00573=2;00574=3;00575=3;00576=1;00577=1;00578=1;00579=3;00580=3;00581=2;00583=3;00584=1;00585=3;00586=1;00587=3;00588=3;00589=3;00590=3;00591=1;00592=3;00593=2;00594=3;00595=1;00596=2;00597=2;00598=3;00599=3;00624=3;00641=3;00642=1;00643=2;00644=2;00645=1;00646=3;00647=3;00648=1;00649=3;00650=3;00651=1;00652=1;00653=2;00654=3;00655=2;00656=2;00657=1;00658=3;00660=3;00661=1;00662=3;00663=1;00664=3;00666=1;00667=2;00668=1;00669=1;00670=1;00671=2;00672=2;00673=3;00674=1;00675=2;00676=2;00677=2;00678=2;00679=3;00680=1;00681=2;00682=2;00683=2;00684=1;00685=3;00686=2;00687=2;00688=1;00689=3;00690=1;00691=1;00692=3;00693=2;00694=3;00695=3;00696=3;00697=3;00698=1;00699=2;00700=2;00701=1;00702=2;00703=2;00704=2;00705=2;00706=3;00707=2;00708=1;00709=1;00710=1;00711=3;00712=2;"/>
  <p:tag name="RES2" val="130:00501=321;00502=465;00503=354;00504=146;00505=146;00507=425;00544=643;00545=326;00546=603;00547=652;00548=364;00549=632;00551=354;00552=523;00553=234;00554=531;00555=541;00556=532;00557=456;00559=564;00560=423;00561=653;00562=564;00563=134;00564=456;00565=231;00566=325;00567=526;00568=516;00569=652;00570=352;00571=546;00572=346;00573=134;00574=435;00575=516;00576=231;00577=254;00578=652;00579=146;00580=243;00581=412;00583=314;00584=462;00585=314;00586=324;00587=324;00588=261;00589=123;00590=362;00591=456;00592=345;00593=652;00594=324;00595=145;00596=563;00597=526;00598=541;00599=460;00624=456;00641=143;00642=526;00643=432;00644=263;00645=526;00646=564;00647=453;00648=236;00649=236;00650=524;00651=132;00652=516;00653=324;00654=136;00655=452;00656=615;00657=432;00658=561;00660=316;00661=605;00662=125;00663=546;00664=452;00666=132;00667=425;00668=560;00669=512;00670=514;00671=125;00672=561;00673=601;00674=351;00675=416;00676=342;00677=536;00678=126;00679=623;00680=412;00681=123;00682=153;00683=563;00684=431;00685=251;00686=123;00687=231;00688=456;00689=523;00690=456;00691=351;00692=231;00693=451;00694=435;00695=625;00696=365;00697=462;00698=462;00699=256;00700=516;00701=342;00702=152;00703=123;00704=365;00705=603;00706=534;00707=243;00708=615;00709=632;00710=364;00711=610;00712=654;"/>
  <p:tag name="RES3" val="130:00501=3;00502=3;00503=2;00504=1;00505=3;00507=1;00544=2;00545=2;00546=1;00547=2;00548=2;00549=2;00551=3;00552=3;00553=2;00554=2;00555=3;00556=3;00557=1;00559=2;00560=1;00561=1;00562=1;00563=1;00564=2;00565=2;00566=1;00567=1;00568=1;00569=3;00570=3;00571=1;00572=2;00573=3;00574=2;00575=3;00576=2;00577=2;00578=1;00579=1;00580=1;00581=1;00583=1;00584=3;00585=3;00586=3;00587=2;00588=3;00589=3;00590=3;00591=1;00592=1;00593=3;00594=2;00595=3;00596=2;00597=1;00598=3;00599=3;00624=3;00641=1;00642=2;00643=2;00644=3;00645=1;00646=2;00647=1;00648=1;00649=2;00650=3;00651=3;00652=2;00653=1;00654=2;00655=1;00656=1;00657=2;00658=1;00660=2;00661=1;00662=2;00663=2;00664=3;00666=2;00667=3;00668=3;00669=2;00670=3;00671=2;00672=3;00673=1;00674=1;00675=1;00676=2;00677=2;00678=1;00679=1;00680=3;00681=1;00682=1;00683=2;00684=1;00685=3;00686=3;00687=3;00688=3;00689=3;00690=2;00691=2;00692=3;00693=1;00694=2;00695=2;00696=3;00697=3;00698=3;00699=3;00700=2;00701=3;00702=3;00703=2;00704=1;00705=1;00706=2;00707=1;00708=1;00709=2;00710=2;00711=1;00712=1;"/>
  <p:tag name="RES4" val="93:00501=1;00544=1;00545=2;00546=3;00571=3;00572=2;00573=3;00574=2;00575=3;00576=1;00577=3;00578=1;00579=2;00580=2;00581=3;00583=1;00584=3;00585=2;00586=2;00587=3;00588=3;00589=3;00590=1;00591=2;00592=2;00593=3;00594=3;00595=1;00596=2;00597=1;00598=1;00599=3;00624=3;00641=1;00642=2;00643=1;00644=3;00645=3;00646=3;00647=3;00648=3;00649=2;00650=2;00651=3;00652=1;00653=2;00654=2;00655=3;00656=2;00657=3;00658=2;00660=1;00661=2;00662=1;00663=1;00664=3;00666=2;00667=1;00668=1;00669=3;00670=3;00681=3;00682=2;00683=2;00684=1;00685=1;00686=3;00687=1;00688=1;00689=3;00690=1;00691=3;00692=1;00693=2;00694=3;00695=2;00696=2;00697=1;00698=2;00699=2;00700=1;00701=3;00702=3;00703=1;00704=3;00705=1;00706=2;00707=2;00708=3;00709=3;00710=2;00711=3;00712=2;"/>
  <p:tag name="RES5" val="93:00501=4A5067;00544=823A91;00545=17A548;00546=234578;00571=819623;00572=231567;00573=894A10;00574=251768;00575=245617;00576=94A058;00577=81923A;00578=359624;00579=657283;00580=317284;00581=6A1273;00583=458293;00584=A61879;00585=136578;00586=495A16;00587=8973A0;00588=A09628;00589=49A135;00590=A53608;00591=7628A0;00592=412395;00593=1A8627;00594=A87901;00595=86A470;00596=82697A;00597=685792;00598=87A950;00599=96812A;00624=239456;00641=3A4156;00642=672893;00643=437586;00644=782163;00645=163789;00646=A68309;00647=435167;00648=186749;00649=872193;00650=851362;00651=5349A6;00652=59A316;00653=3592A7;00654=543296;00655=632784;00656=9A3012;00657=A78690;00658=2A3689;00660=6A7984;00661=283A09;00662=341267;00663=23798A;00664=7A4835;00666=354627;00667=A40759;00668=A29830;00669=8A2593;00670=7689A3;00681=527896;00682=8129A3;00683=8A0253;00684=172589;00685=246378;00686=9763A0;00687=3795A6;00688=95672A;00689=347256;00690=9A0512;00691=478356;00692=3692A7;00693=814372;00694=793562;00695=576124;00696=431526;00697=534768;00698=5864A7;00699=674983;00700=84519A;00701=91A802;00702=486157;00703=548176;00704=125348;00705=516724;00706=1792A8;00707=647935;00708=5389A4;00709=A82960;00710=961A30;00711=745892;00712=6A0123;"/>
  <p:tag name="RES6" val="93:00501=97A458;00544=9231A7;00545=A10678;00546=3819A4;00571=456783;00572=A56497;00573=1A8326;00574=78546A;00575=175A86;00576=73945A;00577=2A6185;00578=198A36;00579=6531A2;00580=521384;00581=3A4956;00583=5A2613;00584=371594;00585=567891;00586=3A2604;00587=67492A;00588=74962A;00589=348567;00590=4A0562;00591=A87506;00592=568A12;00593=132486;00594=5A8231;00595=491273;00596=253746;00597=234915;00598=9A5678;00599=2A3456;00624=962347;00641=257346;00642=A03456;00643=374658;00644=78162A;00645=A49167;00646=1A2395;00647=78923A;00648=168745;00649=732A19;00650=2A9854;00651=1928A5;00652=89713A;00653=867319;00654=397614;00655=5A6481;00656=365274;00657=569271;00658=495673;00660=9A8057;00661=A84756;00662=3425A6;00663=73569A;00664=A70286;00666=561892;00667=124356;00668=834259;00669=485962;00670=28A395;00681=159467;00682=931A27;00683=89742A;00684=65731A;00685=9413A7;00686=A39870;00687=2A1034;00688=4768A3;00689=73456A;00690=138647;00691=472315;00692=4A3872;00693=3A9405;00694=786249;00695=426835;00696=123465;00697=192456;00698=874A09;00699=83A419;00700=69A301;00701=8943A0;00702=97286A;00703=243A85;00704=318794;00705=67824A;00706=A70526;00707=65789A;00708=79682A;00709=6A1540;00710=168395;00711=729A80;00712=516324;"/>
  <p:tag name="RES7" val="13:00502=20;00503=12;00504=12;00671=20;00672=20;00673=12;00674=21;00675=12;00676=12;00677=12;00678=21;00679=21;00680=12;"/>
  <p:tag name="RES8" val="2:00505=1;00507=1;"/>
  <p:tag name="PVMODETRAVAIL" val="-1"/>
  <p:tag name="PVREAFFRES" val="-1"/>
  <p:tag name="PVLOCKVOTES" val="0"/>
  <p:tag name="PVIGNOREBOX" val="-1"/>
  <p:tag name="PVDUREEVOTE" val="0"/>
  <p:tag name="PVDOGARDEVOTEOUVERT" val="0"/>
  <p:tag name="VWEIGHT" val="0"/>
  <p:tag name="VSAVE" val="0"/>
  <p:tag name="USEMACROSPRIVEES" val="0"/>
  <p:tag name="SENDID" val="AT#18787878BA999D8"/>
  <p:tag name="SENDPASS" val="AT#1CECECECECE8B969C9F"/>
  <p:tag name="PVSTARTAUTO" val="0"/>
  <p:tag name="PVCLOSEAUTO" val="0"/>
  <p:tag name="USEQIDPERSO" val="-1"/>
  <p:tag name="PVXVOTES" val="4.9.99v2"/>
  <p:tag name="RES9" val="130:00501=3;00502=1;00503=3;00504=3;00505=3;00507=1;00544=3;00545=1;00546=1;00547=1;00548=2;00549=1;00551=2;00552=3;00553=1;00554=1;00555=3;00556=1;00557=2;00559=2;00560=1;00561=1;00562=2;00563=3;00564=1;00565=1;00566=1;00567=3;00568=2;00569=2;00570=2;00571=3;00572=2;00573=2;00574=3;00575=1;00576=2;00577=2;00578=3;00579=3;00580=3;00581=2;00583=1;00584=3;00585=1;00586=3;00587=2;00588=1;00589=3;00590=2;00591=1;00592=2;00593=3;00594=2;00595=2;00596=1;00597=1;00598=3;00599=3;00624=1;00641=3;00642=1;00643=3;00644=1;00645=2;00646=3;00647=2;00648=2;00649=2;00650=3;00651=3;00652=1;00653=3;00654=1;00655=1;00656=3;00657=3;00658=1;00660=1;00661=3;00662=3;00663=3;00664=2;00666=3;00667=2;00668=3;00669=2;00670=2;00671=3;00672=1;00673=1;00674=2;00675=2;00676=2;00677=2;00678=2;00679=2;00680=1;00681=2;00682=3;00683=2;00684=1;00685=2;00686=2;00687=2;00688=1;00689=2;00690=1;00691=3;00692=2;00693=1;00694=1;00695=2;00696=1;00697=1;00698=2;00699=2;00700=1;00701=1;00702=1;00703=3;00704=1;00705=3;00706=3;00707=1;00708=3;00709=1;00710=1;00711=1;00712=2;"/>
  <p:tag name="RES10" val="130:00501=3;00502=2;00503=2;00504=3;00505=3;00507=1;00544=3;00545=1;00546=1;00547=1;00548=2;00549=2;00551=3;00552=1;00553=1;00554=2;00555=1;00556=1;00557=3;00559=3;00560=2;00561=3;00562=1;00563=3;00564=3;00565=2;00566=2;00567=2;00568=2;00569=2;00570=2;00571=2;00572=2;00573=1;00574=1;00575=1;00576=2;00577=3;00578=3;00579=2;00580=1;00581=2;00583=1;00584=3;00585=2;00586=2;00587=3;00588=3;00589=3;00590=1;00591=2;00592=3;00593=1;00594=3;00595=2;00596=1;00597=2;00598=2;00599=1;00624=3;00641=1;00642=3;00643=1;00644=3;00645=1;00646=2;00647=2;00648=3;00649=2;00650=1;00651=2;00652=3;00653=3;00654=3;00655=3;00656=1;00657=2;00658=2;00660=2;00661=2;00662=1;00663=3;00664=2;00666=2;00667=1;00668=2;00669=2;00670=3;00671=2;00672=1;00673=2;00674=2;00675=2;00676=2;00677=1;00678=1;00679=1;00680=3;00681=1;00682=1;00683=2;00684=2;00685=2;00686=2;00687=3;00688=1;00689=1;00690=2;00691=3;00692=1;00693=2;00694=3;00695=1;00696=2;00697=1;00698=3;00699=1;00700=3;00701=3;00702=1;00703=2;00704=2;00705=1;00706=3;00707=1;00708=3;00709=1;00710=2;00711=1;00712=1;"/>
  <p:tag name="RES11" val="130:00501=1;00502=2;00503=1;00504=3;00505=2;00507=2;00544=3;00545=3;00546=3;00547=1;00548=2;00549=2;00551=3;00552=3;00553=1;00554=1;00555=3;00556=3;00557=2;00559=2;00560=3;00561=3;00562=3;00563=2;00564=1;00565=1;00566=1;00567=2;00568=1;00569=1;00570=2;00571=3;00572=1;00573=1;00574=2;00575=2;00576=2;00577=1;00578=3;00579=2;00580=3;00581=3;00583=2;00584=1;00585=3;00586=1;00587=3;00588=1;00589=2;00590=1;00591=1;00592=3;00593=3;00594=2;00595=2;00596=3;00597=2;00598=3;00599=1;00624=3;00641=1;00642=2;00643=1;00644=1;00645=1;00646=2;00647=2;00648=3;00649=2;00650=3;00651=3;00652=3;00653=3;00654=1;00655=3;00656=1;00657=1;00658=1;00660=3;00661=2;00662=3;00663=1;00664=3;00666=1;00667=2;00668=2;00669=2;00670=3;00671=3;00672=1;00673=1;00674=1;00675=1;00676=3;00677=1;00678=2;00679=1;00680=3;00681=1;00682=1;00683=1;00684=1;00685=2;00686=1;00687=2;00688=1;00689=3;00690=3;00691=1;00692=3;00693=3;00694=1;00695=1;00696=3;00697=3;00698=3;00699=2;00700=3;00701=2;00702=3;00703=1;00704=2;00705=3;00706=3;00707=3;00708=1;00709=1;00710=1;00711=3;00712=1;"/>
  <p:tag name="RES12" val="130:00501=2;00502=3;00503=1;00504=3;00505=3;00507=3;00544=3;00545=1;00546=2;00547=3;00548=3;00549=3;00551=1;00552=1;00553=2;00554=3;00555=1;00556=2;00557=1;00559=3;00560=3;00561=1;00562=2;00563=2;00564=2;00565=2;00566=1;00567=1;00568=1;00569=2;00570=3;00571=3;00572=1;00573=1;00574=1;00575=1;00576=2;00577=3;00578=2;00579=1;00580=3;00581=1;00583=2;00584=3;00585=1;00586=2;00587=2;00588=1;00589=1;00590=1;00591=3;00592=1;00593=3;00594=3;00595=1;00596=3;00597=1;00598=3;00599=1;00624=1;00641=3;00642=3;00643=3;00644=1;00645=1;00646=2;00647=3;00648=2;00649=1;00650=1;00651=2;00652=3;00653=1;00654=2;00655=1;00656=2;00657=3;00658=3;00660=2;00661=2;00662=1;00663=2;00664=2;00666=3;00667=2;00668=1;00669=1;00670=1;00671=1;00672=1;00673=2;00674=2;00675=3;00676=1;00677=2;00678=2;00679=3;00680=3;00681=3;00682=3;00683=1;00684=2;00685=2;00686=1;00687=3;00688=3;00689=2;00690=3;00691=3;00692=1;00693=1;00694=3;00695=1;00696=2;00697=2;00698=1;00699=1;00700=2;00701=3;00702=1;00703=3;00704=1;00705=2;00706=1;00707=2;00708=3;00709=3;00710=1;00711=3;00712=1;"/>
  <p:tag name="RES13" val="130:00501=2;00502=3;00503=3;00504=3;00505=1;00507=2;00544=3;00545=3;00546=3;00547=1;00548=2;00549=2;00551=1;00552=1;00553=3;00554=2;00555=3;00556=3;00557=3;00559=2;00560=1;00561=1;00562=1;00563=1;00564=1;00565=1;00566=1;00567=2;00568=1;00569=1;00570=2;00571=2;00572=2;00573=1;00574=3;00575=1;00576=3;00577=3;00578=2;00579=1;00580=3;00581=2;00583=1;00584=2;00585=2;00586=1;00587=1;00588=3;00589=3;00590=2;00591=2;00592=3;00593=1;00594=3;00595=1;00596=3;00597=1;00598=1;00599=1;00624=1;00641=1;00642=2;00643=2;00644=3;00645=2;00646=3;00647=3;00648=3;00649=3;00650=1;00651=1;00652=3;00653=3;00654=2;00655=3;00656=2;00657=1;00658=2;00660=1;00661=1;00662=2;00663=3;00664=2;00666=1;00667=1;00668=1;00669=1;00670=1;00671=1;00672=1;00673=1;00674=3;00675=2;00676=1;00677=2;00678=2;00679=2;00680=2;00681=3;00682=2;00683=3;00684=3;00685=2;00686=3;00687=1;00688=3;00689=3;00690=1;00691=1;00692=3;00693=3;00694=2;00695=2;00696=3;00697=2;00698=2;00699=3;00700=2;00701=3;00702=3;00703=3;00704=1;00705=1;00706=3;00707=3;00708=1;00709=1;00710=2;00711=1;00712=2;"/>
  <p:tag name="RES14" val="130:00501=3;00502=3;00503=1;00504=1;00505=2;00507=3;00544=3;00545=1;00546=1;00547=1;00548=3;00549=3;00551=2;00552=3;00553=1;00554=2;00555=2;00556=1;00557=1;00559=1;00560=1;00561=1;00562=3;00563=3;00564=3;00565=2;00566=3;00567=3;00568=1;00569=1;00570=2;00571=1;00572=3;00573=3;00574=3;00575=2;00576=1;00577=1;00578=2;00579=1;00580=1;00581=2;00583=3;00584=1;00585=2;00586=1;00587=3;00588=1;00589=3;00590=3;00591=1;00592=3;00593=1;00594=3;00595=1;00596=2;00597=1;00598=1;00599=1;00624=2;00641=1;00642=3;00643=1;00644=2;00645=2;00646=2;00647=2;00648=3;00649=1;00650=2;00651=2;00652=2;00653=1;00654=3;00655=2;00656=2;00657=3;00658=1;00660=1;00661=2;00662=1;00663=3;00664=1;00666=1;00667=1;00668=1;00669=2;00670=3;00671=3;00672=2;00673=1;00674=1;00675=1;00676=2;00677=2;00678=1;00679=3;00680=1;00681=3;00682=2;00683=1;00684=1;00685=3;00686=1;00687=2;00688=2;00689=3;00690=2;00691=3;00692=1;00693=1;00694=3;00695=1;00696=1;00697=3;00698=1;00699=3;00700=1;00701=2;00702=1;00703=3;00704=1;00705=1;00706=2;00707=1;00708=2;00709=1;00710=2;00711=2;00712=2;"/>
  <p:tag name="RES15" val="130:00501=3;00502=1;00503=1;00504=2;00505=2;00507=2;00544=1;00545=1;00546=2;00547=2;00548=1;00549=2;00551=3;00552=3;00553=3;00554=1;00555=1;00556=2;00557=1;00559=2;00560=1;00561=1;00562=2;00563=3;00564=1;00565=1;00566=2;00567=1;00568=2;00569=3;00570=1;00571=3;00572=2;00573=2;00574=1;00575=3;00576=1;00577=1;00578=3;00579=1;00580=2;00581=1;00583=1;00584=3;00585=1;00586=3;00587=3;00588=1;00589=2;00590=1;00591=2;00592=1;00593=2;00594=2;00595=2;00596=2;00597=1;00598=3;00599=3;00624=2;00641=1;00642=1;00643=2;00644=1;00645=2;00646=3;00647=3;00648=1;00649=1;00650=2;00651=3;00652=2;00653=1;00654=2;00655=1;00656=1;00657=3;00658=3;00660=2;00661=1;00662=1;00663=1;00664=1;00666=1;00667=3;00668=3;00669=3;00670=2;00671=1;00672=2;00673=3;00674=1;00675=1;00676=3;00677=2;00678=3;00679=2;00680=1;00681=1;00682=3;00683=2;00684=1;00685=3;00686=1;00687=1;00688=3;00689=3;00690=3;00691=2;00692=3;00693=2;00694=2;00695=3;00696=2;00697=3;00698=2;00699=3;00700=1;00701=2;00702=2;00703=2;00704=3;00705=3;00706=1;00707=2;00708=1;00709=1;00710=1;00711=1;00712=2;"/>
  <p:tag name="RES16" val="130:00501=1;00502=2;00503=2;00504=3;00505=3;00507=3;00544=2;00545=3;00546=1;00547=2;00548=3;00549=3;00551=2;00552=1;00553=2;00554=2;00555=3;00556=1;00557=3;00559=2;00560=3;00561=2;00562=2;00563=2;00564=3;00565=3;00566=1;00567=3;00568=1;00569=2;00570=2;00571=1;00572=3;00573=3;00574=2;00575=3;00576=1;00577=1;00578=2;00579=3;00580=1;00581=3;00583=2;00584=1;00585=2;00586=2;00587=3;00588=2;00589=3;00590=2;00591=2;00592=1;00593=2;00594=3;00595=2;00596=3;00597=3;00598=2;00599=3;00624=1;00641=1;00642=1;00643=2;00644=3;00645=1;00646=2;00647=1;00648=2;00649=3;00650=3;00651=2;00652=2;00653=1;00654=2;00655=2;00656=3;00657=1;00658=2;00660=3;00661=3;00662=3;00663=3;00664=1;00666=2;00667=2;00668=1;00669=2;00670=2;00671=3;00672=3;00673=3;00674=3;00675=1;00676=2;00677=2;00678=1;00679=3;00680=3;00681=1;00682=3;00683=3;00684=1;00685=1;00686=3;00687=3;00688=1;00689=1;00690=3;00691=3;00692=1;00693=3;00694=1;00695=3;00696=1;00697=2;00698=3;00699=2;00700=3;00701=2;00702=3;00703=2;00704=1;00705=3;00706=3;00707=1;00708=3;00709=1;00710=2;00711=3;00712=3;"/>
  <p:tag name="RES17" val="130:00501=3;00502=3;00503=2;00504=1;00505=3;00507=3;00544=2;00545=2;00546=3;00547=1;00548=3;00549=2;00551=2;00552=2;00553=2;00554=3;00555=2;00556=3;00557=3;00559=1;00560=3;00561=3;00562=1;00563=3;00564=3;00565=3;00566=1;00567=3;00568=2;00569=1;00570=1;00571=1;00572=2;00573=1;00574=1;00575=2;00576=2;00577=1;00578=1;00579=1;00580=1;00581=2;00583=3;00584=3;00585=2;00586=1;00587=2;00588=1;00589=2;00590=2;00591=2;00592=2;00593=1;00594=2;00595=2;00596=3;00597=2;00598=3;00599=2;00624=2;00641=3;00642=1;00643=1;00644=2;00645=2;00646=3;00647=1;00648=3;00649=2;00650=3;00651=1;00652=2;00653=3;00654=1;00655=3;00656=2;00657=2;00658=2;00660=2;00661=2;00662=1;00663=1;00664=1;00666=3;00667=1;00668=1;00669=1;00670=2;00671=2;00672=1;00673=3;00674=3;00675=2;00676=1;00677=1;00678=3;00679=1;00680=1;00681=3;00682=1;00683=2;00684=1;00685=1;00686=3;00687=2;00688=1;00689=2;00690=3;00691=1;00692=3;00693=1;00694=3;00695=3;00696=2;00697=1;00698=1;00699=1;00700=2;00701=2;00702=2;00703=3;00704=1;00705=2;00706=2;00707=2;00708=2;00709=3;00710=2;00711=2;00712=2;"/>
  <p:tag name="RES18" val="130:00501=3;00502=3;00503=2;00504=3;00505=1;00507=2;00544=3;00545=3;00546=2;00547=1;00548=1;00549=1;00551=1;00552=2;00553=1;00554=1;00555=1;00556=3;00557=1;00559=1;00560=2;00561=2;00562=2;00563=1;00564=3;00565=1;00566=3;00567=2;00568=1;00569=1;00570=3;00571=3;00572=3;00573=1;00574=2;00575=3;00576=1;00577=3;00578=2;00579=1;00580=2;00581=2;00583=1;00584=3;00585=1;00586=3;00587=3;00588=2;00589=3;00590=1;00591=1;00592=2;00593=2;00594=3;00595=1;00596=3;00597=2;00598=2;00599=3;00624=1;00641=1;00642=2;00643=1;00644=1;00645=3;00646=2;00647=1;00648=1;00649=3;00650=1;00651=2;00652=2;00653=1;00654=3;00655=1;00656=1;00657=1;00658=1;00660=3;00661=3;00662=1;00663=2;00664=3;00666=3;00667=1;00668=1;00669=1;00670=1;00671=2;00672=3;00673=3;00674=1;00675=3;00676=3;00677=1;00678=3;00679=3;00680=1;00681=1;00682=3;00683=3;00684=2;00685=2;00686=3;00687=1;00688=2;00689=1;00690=2;00691=3;00692=2;00693=3;00694=1;00695=3;00696=1;00697=3;00698=1;00699=3;00700=2;00701=1;00702=1;00703=1;00704=3;00705=1;00706=2;00707=3;00708=3;00709=3;00710=1;00711=2;00712=2;"/>
  <p:tag name="CURQSID" val="-1"/>
  <p:tag name="SLIDEID" val="3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rdre du jour"/>
  <p:tag name="PXID" val="1"/>
  <p:tag name="SID" val="45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rdre du jour"/>
  <p:tag name="PXID" val="1"/>
  <p:tag name="SID" val="4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rdre du jour"/>
  <p:tag name="PXID" val="1"/>
  <p:tag name="SID" val="4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rdre du jour"/>
  <p:tag name="PXID" val="1"/>
  <p:tag name="SID" val="45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rdre du jour"/>
  <p:tag name="PXID" val="1"/>
  <p:tag name="SID" val="45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rdre du jour"/>
  <p:tag name="PXID" val="1"/>
  <p:tag name="SID" val="45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rdre du jour"/>
  <p:tag name="PXID" val="1"/>
  <p:tag name="SID" val="45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rdre du jour"/>
  <p:tag name="PXID" val="1"/>
  <p:tag name="SID" val="45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rdre du jour"/>
  <p:tag name="PXID" val="1"/>
  <p:tag name="SID" val="4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1"/>
  <p:tag name="SID" val="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rdre du jour"/>
  <p:tag name="PXID" val="1"/>
  <p:tag name="SID" val="4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rdre du jour"/>
  <p:tag name="PXID" val="1"/>
  <p:tag name="SID" val="4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rdre du jour"/>
  <p:tag name="PXID" val="1"/>
  <p:tag name="SID" val="4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rdre du jour"/>
  <p:tag name="PXID" val="1"/>
  <p:tag name="SID" val="4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rdre du jour"/>
  <p:tag name="PXID" val="1"/>
  <p:tag name="SID" val="4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rdre du jour"/>
  <p:tag name="PXID" val="1"/>
  <p:tag name="SID" val="4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rdre du jour"/>
  <p:tag name="PXID" val="1"/>
  <p:tag name="SID" val="451"/>
</p:tagLst>
</file>

<file path=ppt/theme/theme1.xml><?xml version="1.0" encoding="utf-8"?>
<a:theme xmlns:a="http://schemas.openxmlformats.org/drawingml/2006/main" name="1_Thème Office">
  <a:themeElements>
    <a:clrScheme name="Personnalisé 1">
      <a:dk1>
        <a:sysClr val="windowText" lastClr="000000"/>
      </a:dk1>
      <a:lt1>
        <a:sysClr val="window" lastClr="FFFFFF"/>
      </a:lt1>
      <a:dk2>
        <a:srgbClr val="D7004D"/>
      </a:dk2>
      <a:lt2>
        <a:srgbClr val="65C1C5"/>
      </a:lt2>
      <a:accent1>
        <a:srgbClr val="15A3DD"/>
      </a:accent1>
      <a:accent2>
        <a:srgbClr val="00A345"/>
      </a:accent2>
      <a:accent3>
        <a:srgbClr val="FBBD33"/>
      </a:accent3>
      <a:accent4>
        <a:srgbClr val="92499E"/>
      </a:accent4>
      <a:accent5>
        <a:srgbClr val="1E4E9E"/>
      </a:accent5>
      <a:accent6>
        <a:srgbClr val="F18A26"/>
      </a:accent6>
      <a:hlink>
        <a:srgbClr val="1E4E9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1980</TotalTime>
  <Words>2416</Words>
  <Application>Microsoft Macintosh PowerPoint</Application>
  <PresentationFormat>Affichage à l'écran (4:3)</PresentationFormat>
  <Paragraphs>369</Paragraphs>
  <Slides>39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53" baseType="lpstr">
      <vt:lpstr>Arial</vt:lpstr>
      <vt:lpstr>Calibri</vt:lpstr>
      <vt:lpstr>Century Gothic</vt:lpstr>
      <vt:lpstr>Fieldwork 03 Geo Light</vt:lpstr>
      <vt:lpstr>Fieldwork 04 Geo Regular</vt:lpstr>
      <vt:lpstr>Fieldwork 04 Hum Regular</vt:lpstr>
      <vt:lpstr>Fieldwork 05 Geo Demibold</vt:lpstr>
      <vt:lpstr>Fieldwork 07 Geo Black</vt:lpstr>
      <vt:lpstr>Helvetica</vt:lpstr>
      <vt:lpstr>Marianne</vt:lpstr>
      <vt:lpstr>ScalaSans</vt:lpstr>
      <vt:lpstr>Symbol</vt:lpstr>
      <vt:lpstr>Times New Roman</vt:lpstr>
      <vt:lpstr>1_Thème Office</vt:lpstr>
      <vt:lpstr>Présentation PowerPoint</vt:lpstr>
      <vt:lpstr>Améliorer l’attractivité dans  les établissements de la protection de l’enfance </vt:lpstr>
      <vt:lpstr>Présentation PowerPoint</vt:lpstr>
      <vt:lpstr>Attractivité des établissements :  un enjeu majeur</vt:lpstr>
      <vt:lpstr>Attractivité : de quoi parle-t-on ? </vt:lpstr>
      <vt:lpstr>Attractivité : quels leviers pour agir ?</vt:lpstr>
      <vt:lpstr>Attractivité : Agir à plusieurs échelles, amplifier les effets</vt:lpstr>
      <vt:lpstr>Si on partageait…</vt:lpstr>
      <vt:lpstr>Présentation PowerPoint</vt:lpstr>
      <vt:lpstr>Un programme : trois niveaux d’action</vt:lpstr>
      <vt:lpstr>Animer l’écosystème local et national</vt:lpstr>
      <vt:lpstr>Présentation PowerPoint</vt:lpstr>
      <vt:lpstr>Si on partageait…</vt:lpstr>
      <vt:lpstr>Et si je souhaite agir au niveau de l’établissement ?</vt:lpstr>
      <vt:lpstr>Un programme : trois niveaux d’action</vt:lpstr>
      <vt:lpstr>Présentation PowerPoint</vt:lpstr>
      <vt:lpstr>En quoi consiste Pas-à-pas  Protection de l’enfance ? </vt:lpstr>
      <vt:lpstr>Pas-à-pas protection de l’enfance en pratique</vt:lpstr>
      <vt:lpstr>Pas-à-pas, un parcours accompagné</vt:lpstr>
      <vt:lpstr>L’autodiagnostic en ligne,  pour faire le point sur ses pratiques </vt:lpstr>
      <vt:lpstr>Présentation PowerPoint</vt:lpstr>
      <vt:lpstr>Un programme : trois niveaux d’action</vt:lpstr>
      <vt:lpstr>Présentation PowerPoint</vt:lpstr>
      <vt:lpstr>Exemple d’un dispositif mis en place :</vt:lpstr>
      <vt:lpstr>Pour quelles structures… !</vt:lpstr>
      <vt:lpstr>Et concrètement… ?</vt:lpstr>
      <vt:lpstr>Si on partageait…</vt:lpstr>
      <vt:lpstr>Quelques retours d’expérience… !</vt:lpstr>
      <vt:lpstr>Quelques retours d’expérience… !</vt:lpstr>
      <vt:lpstr>Des premiers enseignements… !</vt:lpstr>
      <vt:lpstr>Présentation PowerPoint</vt:lpstr>
      <vt:lpstr>Présentation PowerPoint</vt:lpstr>
      <vt:lpstr>L’état des lieux</vt:lpstr>
      <vt:lpstr>La méthode : les Essentiels QVCT </vt:lpstr>
      <vt:lpstr>La méthode : les Essentiels QVCT </vt:lpstr>
      <vt:lpstr>Pistes d’action dégagées pour la phase d’expérimentation </vt:lpstr>
      <vt:lpstr>Des premiers enseignements… !</vt:lpstr>
      <vt:lpstr>Si on partageait…</vt:lpstr>
      <vt:lpstr>Pour s’évaluer, pour être accompagnés..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PRAKTICE 27</dc:creator>
  <cp:lastModifiedBy>Philippe GOULOIS -ANACT -</cp:lastModifiedBy>
  <cp:revision>116</cp:revision>
  <dcterms:created xsi:type="dcterms:W3CDTF">2018-05-22T08:01:30Z</dcterms:created>
  <dcterms:modified xsi:type="dcterms:W3CDTF">2024-11-06T11:37:34Z</dcterms:modified>
</cp:coreProperties>
</file>