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1CDC65-A486-4CBE-9142-94CAEF3D9EFE}">
  <a:tblStyle styleId="{711CDC65-A486-4CBE-9142-94CAEF3D9EF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a68e3d728_4_16:notes"/>
          <p:cNvSpPr txBox="1"/>
          <p:nvPr>
            <p:ph idx="1" type="body"/>
          </p:nvPr>
        </p:nvSpPr>
        <p:spPr>
          <a:xfrm>
            <a:off x="685801" y="4400555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2ba68e3d728_4_16:notes"/>
          <p:cNvSpPr/>
          <p:nvPr>
            <p:ph idx="2" type="sldImg"/>
          </p:nvPr>
        </p:nvSpPr>
        <p:spPr>
          <a:xfrm>
            <a:off x="424421" y="1143550"/>
            <a:ext cx="6009158" cy="308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a68e3d728_4_51:notes"/>
          <p:cNvSpPr txBox="1"/>
          <p:nvPr>
            <p:ph idx="1" type="body"/>
          </p:nvPr>
        </p:nvSpPr>
        <p:spPr>
          <a:xfrm>
            <a:off x="685801" y="4400555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ba68e3d728_4_51:notes"/>
          <p:cNvSpPr/>
          <p:nvPr>
            <p:ph idx="2" type="sldImg"/>
          </p:nvPr>
        </p:nvSpPr>
        <p:spPr>
          <a:xfrm>
            <a:off x="424421" y="1143550"/>
            <a:ext cx="6009158" cy="308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d34b9fc0e_0_6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bd34b9fc0e_0_6:notes"/>
          <p:cNvSpPr/>
          <p:nvPr>
            <p:ph idx="2" type="sldImg"/>
          </p:nvPr>
        </p:nvSpPr>
        <p:spPr>
          <a:xfrm>
            <a:off x="424421" y="1143550"/>
            <a:ext cx="60093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dfdd9985e_0_0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bdfdd9985e_0_0:notes"/>
          <p:cNvSpPr/>
          <p:nvPr>
            <p:ph idx="2" type="sldImg"/>
          </p:nvPr>
        </p:nvSpPr>
        <p:spPr>
          <a:xfrm>
            <a:off x="424421" y="1143550"/>
            <a:ext cx="60093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d34b9fc0e_1_21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bd34b9fc0e_1_21:notes"/>
          <p:cNvSpPr/>
          <p:nvPr>
            <p:ph idx="2" type="sldImg"/>
          </p:nvPr>
        </p:nvSpPr>
        <p:spPr>
          <a:xfrm>
            <a:off x="424421" y="1143550"/>
            <a:ext cx="60093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d34b9fc0e_1_50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bd34b9fc0e_1_50:notes"/>
          <p:cNvSpPr/>
          <p:nvPr>
            <p:ph idx="2" type="sldImg"/>
          </p:nvPr>
        </p:nvSpPr>
        <p:spPr>
          <a:xfrm>
            <a:off x="424421" y="1143550"/>
            <a:ext cx="60093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d34b9fc0e_1_60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bd34b9fc0e_1_60:notes"/>
          <p:cNvSpPr/>
          <p:nvPr>
            <p:ph idx="2" type="sldImg"/>
          </p:nvPr>
        </p:nvSpPr>
        <p:spPr>
          <a:xfrm>
            <a:off x="424421" y="1143550"/>
            <a:ext cx="60093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d34b9fc0e_1_13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bd34b9fc0e_1_13:notes"/>
          <p:cNvSpPr/>
          <p:nvPr>
            <p:ph idx="2" type="sldImg"/>
          </p:nvPr>
        </p:nvSpPr>
        <p:spPr>
          <a:xfrm>
            <a:off x="424421" y="1143550"/>
            <a:ext cx="60093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a68e3d728_4_76:notes"/>
          <p:cNvSpPr txBox="1"/>
          <p:nvPr>
            <p:ph idx="1" type="body"/>
          </p:nvPr>
        </p:nvSpPr>
        <p:spPr>
          <a:xfrm>
            <a:off x="685801" y="4400555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ba68e3d728_4_76:notes"/>
          <p:cNvSpPr/>
          <p:nvPr>
            <p:ph idx="2" type="sldImg"/>
          </p:nvPr>
        </p:nvSpPr>
        <p:spPr>
          <a:xfrm>
            <a:off x="424421" y="1143550"/>
            <a:ext cx="6009158" cy="308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a68e3d728_4_85:notes"/>
          <p:cNvSpPr txBox="1"/>
          <p:nvPr>
            <p:ph idx="1" type="body"/>
          </p:nvPr>
        </p:nvSpPr>
        <p:spPr>
          <a:xfrm>
            <a:off x="685801" y="4400555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ba68e3d728_4_85:notes"/>
          <p:cNvSpPr/>
          <p:nvPr>
            <p:ph idx="2" type="sldImg"/>
          </p:nvPr>
        </p:nvSpPr>
        <p:spPr>
          <a:xfrm>
            <a:off x="424421" y="1143550"/>
            <a:ext cx="6009158" cy="308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a68e3d728_4_26:notes"/>
          <p:cNvSpPr txBox="1"/>
          <p:nvPr>
            <p:ph idx="1" type="body"/>
          </p:nvPr>
        </p:nvSpPr>
        <p:spPr>
          <a:xfrm>
            <a:off x="685801" y="4400555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2ba68e3d728_4_26:notes"/>
          <p:cNvSpPr/>
          <p:nvPr>
            <p:ph idx="2" type="sldImg"/>
          </p:nvPr>
        </p:nvSpPr>
        <p:spPr>
          <a:xfrm>
            <a:off x="424421" y="1143550"/>
            <a:ext cx="6009158" cy="308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a68e3d728_4_67:notes"/>
          <p:cNvSpPr txBox="1"/>
          <p:nvPr>
            <p:ph idx="1" type="body"/>
          </p:nvPr>
        </p:nvSpPr>
        <p:spPr>
          <a:xfrm>
            <a:off x="685801" y="4400555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ba68e3d728_4_67:notes"/>
          <p:cNvSpPr/>
          <p:nvPr>
            <p:ph idx="2" type="sldImg"/>
          </p:nvPr>
        </p:nvSpPr>
        <p:spPr>
          <a:xfrm>
            <a:off x="424421" y="1143550"/>
            <a:ext cx="6009158" cy="308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a68e3d728_4_35:notes"/>
          <p:cNvSpPr txBox="1"/>
          <p:nvPr>
            <p:ph idx="1" type="body"/>
          </p:nvPr>
        </p:nvSpPr>
        <p:spPr>
          <a:xfrm>
            <a:off x="685801" y="4400555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ba68e3d728_4_35:notes"/>
          <p:cNvSpPr/>
          <p:nvPr>
            <p:ph idx="2" type="sldImg"/>
          </p:nvPr>
        </p:nvSpPr>
        <p:spPr>
          <a:xfrm>
            <a:off x="424421" y="1143550"/>
            <a:ext cx="6009158" cy="308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a68e3d728_4_43:notes"/>
          <p:cNvSpPr txBox="1"/>
          <p:nvPr>
            <p:ph idx="1" type="body"/>
          </p:nvPr>
        </p:nvSpPr>
        <p:spPr>
          <a:xfrm>
            <a:off x="685801" y="4400555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2ba68e3d728_4_43:notes"/>
          <p:cNvSpPr/>
          <p:nvPr>
            <p:ph idx="2" type="sldImg"/>
          </p:nvPr>
        </p:nvSpPr>
        <p:spPr>
          <a:xfrm>
            <a:off x="424421" y="1143550"/>
            <a:ext cx="6009158" cy="308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daa8d5425_1_6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bdaa8d5425_1_6:notes"/>
          <p:cNvSpPr/>
          <p:nvPr>
            <p:ph idx="2" type="sldImg"/>
          </p:nvPr>
        </p:nvSpPr>
        <p:spPr>
          <a:xfrm>
            <a:off x="424421" y="1143550"/>
            <a:ext cx="60093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dfdd9985e_0_9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bdfdd9985e_0_9:notes"/>
          <p:cNvSpPr/>
          <p:nvPr>
            <p:ph idx="2" type="sldImg"/>
          </p:nvPr>
        </p:nvSpPr>
        <p:spPr>
          <a:xfrm>
            <a:off x="424421" y="1143550"/>
            <a:ext cx="60093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dfdd9985e_0_27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bdfdd9985e_0_27:notes"/>
          <p:cNvSpPr/>
          <p:nvPr>
            <p:ph idx="2" type="sldImg"/>
          </p:nvPr>
        </p:nvSpPr>
        <p:spPr>
          <a:xfrm>
            <a:off x="424421" y="1143550"/>
            <a:ext cx="60093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dfdd9985e_0_45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bdfdd9985e_0_45:notes"/>
          <p:cNvSpPr/>
          <p:nvPr>
            <p:ph idx="2" type="sldImg"/>
          </p:nvPr>
        </p:nvSpPr>
        <p:spPr>
          <a:xfrm>
            <a:off x="424421" y="1143550"/>
            <a:ext cx="60093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objet">
  <p:cSld name="Titre et obje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-6804" y="1272752"/>
            <a:ext cx="9150804" cy="3034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6434667" y="4857010"/>
            <a:ext cx="2542646" cy="18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5"/>
              </a:buClr>
              <a:buSzPts val="1350"/>
              <a:buFont typeface="Arial"/>
              <a:buNone/>
              <a:defRPr sz="135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0" y="701992"/>
            <a:ext cx="9144000" cy="570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596B"/>
              </a:buClr>
              <a:buSzPts val="3600"/>
              <a:buFont typeface="Arial Narrow"/>
              <a:buNone/>
              <a:defRPr b="1" sz="3600">
                <a:solidFill>
                  <a:srgbClr val="60596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03056"/>
            <a:ext cx="6858000" cy="49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0" i="0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628650" y="482960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028950" y="482960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457950" y="482960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1599" y="-95250"/>
            <a:ext cx="9313332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7524463" y="4916284"/>
            <a:ext cx="1619537" cy="155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000" spcFirstLastPara="1" rIns="540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75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3741735" y="4945244"/>
            <a:ext cx="2648482" cy="157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Auteur, acteur et citoyen de son existence</a:t>
            </a:r>
            <a:endParaRPr b="0" i="0" sz="9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0767" y="4940672"/>
            <a:ext cx="538843" cy="14888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-18302" y="4940672"/>
            <a:ext cx="2827404" cy="1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© 2019 CMSEA. Tous droits réservés.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-110690" y="-107842"/>
            <a:ext cx="9365400" cy="5251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6140918" y="-107842"/>
            <a:ext cx="3118585" cy="5321322"/>
          </a:xfrm>
          <a:prstGeom prst="rect">
            <a:avLst/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2723949" y="-107842"/>
            <a:ext cx="4751712" cy="5251342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709" y="4170402"/>
            <a:ext cx="1344262" cy="51191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862635" y="400203"/>
            <a:ext cx="51879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700">
                <a:solidFill>
                  <a:srgbClr val="65C1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 février 2024</a:t>
            </a:r>
            <a:endParaRPr>
              <a:solidFill>
                <a:srgbClr val="65C1C5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1" lang="fr" sz="3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" sz="3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</a:t>
            </a:r>
            <a:r>
              <a:rPr b="1" i="0" lang="fr" sz="3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</a:t>
            </a:r>
            <a:endParaRPr sz="3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enjeux de la présomption de minorité</a:t>
            </a:r>
            <a:endParaRPr b="1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50" u="none" cap="none" strike="noStrike">
              <a:solidFill>
                <a:srgbClr val="F18A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900" y="42775"/>
            <a:ext cx="2636200" cy="20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-105878" y="-93846"/>
            <a:ext cx="9365381" cy="52373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166" name="Google Shape;1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/>
          <p:nvPr/>
        </p:nvSpPr>
        <p:spPr>
          <a:xfrm>
            <a:off x="1600200" y="4703752"/>
            <a:ext cx="7697665" cy="439747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257455" y="417431"/>
            <a:ext cx="8670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85775" lvl="0" marL="625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5875" y="219773"/>
            <a:ext cx="9143999" cy="3358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-105878" y="-93846"/>
            <a:ext cx="9365400" cy="523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176" name="Google Shape;1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>
            <a:off x="1600200" y="4703753"/>
            <a:ext cx="7697700" cy="4398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" y="294380"/>
            <a:ext cx="9144001" cy="382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/>
        </p:nvSpPr>
        <p:spPr>
          <a:xfrm>
            <a:off x="-110700" y="-130900"/>
            <a:ext cx="9365400" cy="529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/>
          <p:nvPr/>
        </p:nvSpPr>
        <p:spPr>
          <a:xfrm>
            <a:off x="1600200" y="4703753"/>
            <a:ext cx="7697700" cy="4398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2825" y="63406"/>
            <a:ext cx="9143998" cy="2263237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graphicFrame>
        <p:nvGraphicFramePr>
          <p:cNvPr id="189" name="Google Shape;189;p26"/>
          <p:cNvGraphicFramePr/>
          <p:nvPr/>
        </p:nvGraphicFramePr>
        <p:xfrm>
          <a:off x="67825" y="65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{711CDC65-A486-4CBE-9142-94CAEF3D9EFE}</a:tableStyleId>
              </a:tblPr>
              <a:tblGrid>
                <a:gridCol w="4395025"/>
                <a:gridCol w="4395025"/>
              </a:tblGrid>
              <a:tr h="692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Convention internationale des droits de l’enfant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Comité des droits de l’enfant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Constats en procédure française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2960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Exigence d’un recours  efficace et accessible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Exigence d’un représentant légal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Exigence de célérité de la procédure d’évaluation – Exigence d’une décision rapide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Mesure de protection pendant toute la procédure.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Avec tous les droits dont bénéficient les enfants (scolarité, accompagnement, etc…)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 </a:t>
                      </a:r>
                      <a:r>
                        <a:rPr i="1"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 enfants de doivent pas être tenus de demander explicitement des mesures provisoires </a:t>
                      </a: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»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 d’information systématique sur les voies de recours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 d’obligation d’avocat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Délais judiciaires extrêmement variables. Délais augmentent en cas de mesures provisoires.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Mesures provisoires ne sont ordonnées que sur demande du jeune. Dans une minorité de cas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Souvent uniquement une mise à l’abri.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/>
          <p:nvPr/>
        </p:nvSpPr>
        <p:spPr>
          <a:xfrm>
            <a:off x="-110703" y="-345396"/>
            <a:ext cx="9365400" cy="523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195" name="Google Shape;1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/>
          <p:nvPr/>
        </p:nvSpPr>
        <p:spPr>
          <a:xfrm>
            <a:off x="1600200" y="4703753"/>
            <a:ext cx="7697700" cy="4398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15068"/>
            <a:ext cx="9143999" cy="371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/>
          <p:nvPr/>
        </p:nvSpPr>
        <p:spPr>
          <a:xfrm>
            <a:off x="-105878" y="-93846"/>
            <a:ext cx="9365400" cy="523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204" name="Google Shape;20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/>
          <p:nvPr/>
        </p:nvSpPr>
        <p:spPr>
          <a:xfrm>
            <a:off x="1600200" y="4703753"/>
            <a:ext cx="7697700" cy="4398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625"/>
            <a:ext cx="9107124" cy="4301284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/>
          <p:nvPr/>
        </p:nvSpPr>
        <p:spPr>
          <a:xfrm>
            <a:off x="-105878" y="-93846"/>
            <a:ext cx="9365400" cy="523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213" name="Google Shape;2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/>
          <p:nvPr/>
        </p:nvSpPr>
        <p:spPr>
          <a:xfrm>
            <a:off x="1600200" y="4703753"/>
            <a:ext cx="7697700" cy="4398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5875" y="-93844"/>
            <a:ext cx="9143998" cy="2263237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graphicFrame>
        <p:nvGraphicFramePr>
          <p:cNvPr id="217" name="Google Shape;217;p29"/>
          <p:cNvGraphicFramePr/>
          <p:nvPr/>
        </p:nvGraphicFramePr>
        <p:xfrm>
          <a:off x="136500" y="44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{711CDC65-A486-4CBE-9142-94CAEF3D9EFE}</a:tableStyleId>
              </a:tblPr>
              <a:tblGrid>
                <a:gridCol w="4421775"/>
                <a:gridCol w="4479850"/>
              </a:tblGrid>
              <a:tr h="554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fr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Convention internationale des droits de l’enfant – Comité des droits de l’enfant</a:t>
                      </a:r>
                      <a:endParaRPr b="1"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fr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Constats en procédure française</a:t>
                      </a:r>
                      <a:endParaRPr b="1"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1037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Droit à l’identité : article 8.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Date de naissance est un élément de l’identité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Obligation des Etats parties de reconstituer l’identité du </a:t>
                      </a:r>
                      <a:r>
                        <a:rPr i="1"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aussi rapidement que possible.</a:t>
                      </a:r>
                      <a:endParaRPr i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Rares et tardives reconstitutions de l’état civil pour les mineur.e.s isolé.s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1286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 documents d’état civil doivent être considérés comme authentiques jusqu’à preuve du contraire.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 documents d’état civil doivent être pris en considération et leur authenticité reconnue lorsqu’ils ont été établis ou leur validité confirmée par les Etats ou ambassades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Application de la présomption d’authenticité de l’acte non systématique. Jurisprudence disparate.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Rares vérifications dans le pays d’origine.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796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Charge de la preuve ne repose pas uniquement sur le mineur.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L’Etat a davantage de moyens de vérification.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 charge repose sur le mineur.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Assistance des associations ou avocat.e.s pour le recours devant le juge des enfants.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/>
          <p:nvPr/>
        </p:nvSpPr>
        <p:spPr>
          <a:xfrm>
            <a:off x="-105878" y="-93846"/>
            <a:ext cx="9365400" cy="523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223" name="Google Shape;2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/>
          <p:nvPr/>
        </p:nvSpPr>
        <p:spPr>
          <a:xfrm>
            <a:off x="1600200" y="4703753"/>
            <a:ext cx="7697700" cy="4398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2365"/>
            <a:ext cx="9144001" cy="473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/>
          <p:nvPr/>
        </p:nvSpPr>
        <p:spPr>
          <a:xfrm>
            <a:off x="-105878" y="-93846"/>
            <a:ext cx="9365381" cy="52373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6140918" y="-93846"/>
            <a:ext cx="3118585" cy="5237346"/>
          </a:xfrm>
          <a:prstGeom prst="rect">
            <a:avLst/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2723949" y="-93846"/>
            <a:ext cx="4751712" cy="5237346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709" y="4170402"/>
            <a:ext cx="1344262" cy="51191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/>
        </p:nvSpPr>
        <p:spPr>
          <a:xfrm>
            <a:off x="4179960" y="1014753"/>
            <a:ext cx="5188018" cy="205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de votre écoute 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1" lang="fr" sz="3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fr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Vos questions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 observations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50" u="none" cap="none" strike="noStrike">
              <a:solidFill>
                <a:srgbClr val="F18A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175" y="105825"/>
            <a:ext cx="2322600" cy="18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/>
          <p:nvPr/>
        </p:nvSpPr>
        <p:spPr>
          <a:xfrm>
            <a:off x="-105878" y="-93846"/>
            <a:ext cx="9365381" cy="52373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6140918" y="-93846"/>
            <a:ext cx="3118585" cy="5237346"/>
          </a:xfrm>
          <a:prstGeom prst="rect">
            <a:avLst/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2723949" y="-93846"/>
            <a:ext cx="4751712" cy="5237346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709" y="4170402"/>
            <a:ext cx="1344262" cy="51191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/>
          <p:nvPr/>
        </p:nvSpPr>
        <p:spPr>
          <a:xfrm>
            <a:off x="4179960" y="1014753"/>
            <a:ext cx="5187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Rendez-vous pour un prochain webinaire </a:t>
            </a:r>
            <a:br>
              <a:rPr b="0" i="1" lang="fr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1" lang="fr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2</a:t>
            </a:r>
            <a:r>
              <a:rPr i="1" lang="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0" i="1" lang="fr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mars</a:t>
            </a:r>
            <a:r>
              <a:rPr b="0" i="1" lang="fr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</a:t>
            </a:r>
            <a:r>
              <a:rPr i="1" lang="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0" i="1" lang="fr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14h à 15h30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1" lang="fr" sz="3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3750" u="none" cap="none" strike="noStrike">
              <a:solidFill>
                <a:srgbClr val="F18A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00" y="216100"/>
            <a:ext cx="2322600" cy="18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-105878" y="-272921"/>
            <a:ext cx="9365381" cy="54164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6140918" y="-93846"/>
            <a:ext cx="3118585" cy="5237346"/>
          </a:xfrm>
          <a:prstGeom prst="rect">
            <a:avLst/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2723949" y="-93846"/>
            <a:ext cx="4751712" cy="5237346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709" y="4170402"/>
            <a:ext cx="1344262" cy="51191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956110" y="1036153"/>
            <a:ext cx="51879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" sz="1700" u="none" cap="none" strike="noStrike">
                <a:solidFill>
                  <a:srgbClr val="65C1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Ouverture</a:t>
            </a:r>
            <a:endParaRPr>
              <a:solidFill>
                <a:srgbClr val="65C1C5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1" lang="fr" sz="37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" sz="3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Alexia Martel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 </a:t>
            </a:r>
            <a:r>
              <a:rPr lang="f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Accompagnement des mineurs non accompagnés - CNAPE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50" u="none" cap="none" strike="noStrike">
              <a:solidFill>
                <a:srgbClr val="F18A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750" y="0"/>
            <a:ext cx="2679458" cy="21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-107800" y="-136600"/>
            <a:ext cx="9473100" cy="5280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6140918" y="-93846"/>
            <a:ext cx="3118585" cy="5237346"/>
          </a:xfrm>
          <a:prstGeom prst="rect">
            <a:avLst/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2734649" y="-136621"/>
            <a:ext cx="4751700" cy="52374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709" y="4170402"/>
            <a:ext cx="1344262" cy="5119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4030235" y="180678"/>
            <a:ext cx="47517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" sz="1700" u="none" cap="none" strike="noStrike">
                <a:solidFill>
                  <a:srgbClr val="65C1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Interventions</a:t>
            </a:r>
            <a:endParaRPr>
              <a:solidFill>
                <a:srgbClr val="65C1C5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Mathilde Rault</a:t>
            </a:r>
            <a:br>
              <a:rPr b="0" i="0" lang="fr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Chargée de mission, Direction de la protection des mineurs isolés étrangers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France terre d’asile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b="1" lang="fr" sz="2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 El Bouhali Bouchet</a:t>
            </a:r>
            <a:br>
              <a:rPr lang="fr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Chargée de mission, Direction de la protection des mineurs isolés étrangers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France terre d’asile</a:t>
            </a:r>
            <a:endParaRPr b="1" sz="3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Blandine Quévremont</a:t>
            </a:r>
            <a:endParaRPr b="1" sz="2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Coordinatrice de l’Association InfoMIE</a:t>
            </a:r>
            <a:endParaRPr b="1" sz="2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850" y="180675"/>
            <a:ext cx="2615974" cy="20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105878" y="-93846"/>
            <a:ext cx="9365400" cy="523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1600200" y="4703752"/>
            <a:ext cx="7697665" cy="439747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1657350" y="4808604"/>
            <a:ext cx="7486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/>
          </a:p>
        </p:txBody>
      </p:sp>
      <p:sp>
        <p:nvSpPr>
          <p:cNvPr id="105" name="Google Shape;105;p18"/>
          <p:cNvSpPr txBox="1"/>
          <p:nvPr/>
        </p:nvSpPr>
        <p:spPr>
          <a:xfrm>
            <a:off x="236700" y="38500"/>
            <a:ext cx="84390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C1C5"/>
              </a:buClr>
              <a:buSzPts val="2800"/>
              <a:buFont typeface="Century Gothic"/>
              <a:buAutoNum type="arabicPeriod"/>
            </a:pPr>
            <a:r>
              <a:rPr b="1" lang="fr" sz="2800">
                <a:solidFill>
                  <a:srgbClr val="65C1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circuit d'accès à la protection de l'enfance pour les MNA</a:t>
            </a:r>
            <a:endParaRPr b="0" i="0" sz="3200" u="none" cap="none" strike="noStrike">
              <a:solidFill>
                <a:srgbClr val="65C1C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22300" lvl="1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fr" sz="1800">
                <a:latin typeface="Century Gothic"/>
                <a:ea typeface="Century Gothic"/>
                <a:cs typeface="Century Gothic"/>
                <a:sym typeface="Century Gothic"/>
              </a:rPr>
              <a:t>MNA : des éléments de définition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22300" lvl="1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•"/>
            </a:pPr>
            <a:r>
              <a:rPr lang="fr" sz="1800">
                <a:latin typeface="Century Gothic"/>
                <a:ea typeface="Century Gothic"/>
                <a:cs typeface="Century Gothic"/>
                <a:sym typeface="Century Gothic"/>
              </a:rPr>
              <a:t>L'évaluation de la minorité et de l'isolement comme voie d'accès à une prise en charge au sein de l'aide sociale à l'enfance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22300" lvl="1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•"/>
            </a:pPr>
            <a:r>
              <a:rPr lang="fr" sz="1800">
                <a:latin typeface="Century Gothic"/>
                <a:ea typeface="Century Gothic"/>
                <a:cs typeface="Century Gothic"/>
                <a:sym typeface="Century Gothic"/>
              </a:rPr>
              <a:t>En cas de non-reconnaissance de minorité par le conseil départemental : la possibilité de saisir le juge des enfants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08000" lvl="2" marL="153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85775" lvl="0" marL="625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-105878" y="-93846"/>
            <a:ext cx="9365381" cy="52373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111" name="Google Shape;1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1600200" y="4703752"/>
            <a:ext cx="7697665" cy="439747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61700" y="0"/>
            <a:ext cx="87255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rgbClr val="65C1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Les implications de la saisine du Juge des Enfants (1/2)</a:t>
            </a:r>
            <a:endParaRPr sz="3200">
              <a:solidFill>
                <a:srgbClr val="65C1C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•"/>
            </a:pPr>
            <a:r>
              <a:rPr b="1" lang="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Conséquences matérielles</a:t>
            </a:r>
            <a:r>
              <a:rPr lang="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remise à la rue du jeune et impossibilité de subvenir à ses besoins de base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b="1" lang="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Conséquences sur le bien-être du jeune</a:t>
            </a:r>
            <a:r>
              <a:rPr lang="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prolongement de la période d'errance et d'incertitude, potentielle aggravation de son état de santé physique et mentale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-105878" y="-93846"/>
            <a:ext cx="9365400" cy="523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/>
          <p:nvPr/>
        </p:nvSpPr>
        <p:spPr>
          <a:xfrm>
            <a:off x="1600200" y="4703753"/>
            <a:ext cx="7697700" cy="4398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261800" y="38500"/>
            <a:ext cx="86253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rgbClr val="65C1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b="1" lang="fr" sz="2800">
                <a:solidFill>
                  <a:srgbClr val="65C1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implications de la saisine du Juge des Enfants (2/2)</a:t>
            </a:r>
            <a:endParaRPr sz="3200">
              <a:solidFill>
                <a:srgbClr val="65C1C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relai (aléatoire) organisé par des associations compensatrices et / ou certaines métropoles pour suppléer l'absence de prise en charge des jeunes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accès aux droits précarisé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tous les cas, du temps perdu dans le parcours d'intégration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>
            <a:off x="-110703" y="-186246"/>
            <a:ext cx="9365400" cy="523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1600200" y="4703753"/>
            <a:ext cx="7697700" cy="4398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108000" y="92400"/>
            <a:ext cx="89280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65C1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Les enjeux juridiques de la présomption de minorité</a:t>
            </a:r>
            <a:endParaRPr sz="3000">
              <a:solidFill>
                <a:srgbClr val="65C1C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69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droit international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2402350" y="1320375"/>
            <a:ext cx="3465000" cy="862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Comité des droits de l'enfant </a:t>
            </a:r>
            <a:r>
              <a:rPr lang="fr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(CDE)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Nations Unies</a:t>
            </a:r>
            <a:endParaRPr sz="1900"/>
          </a:p>
        </p:txBody>
      </p:sp>
      <p:sp>
        <p:nvSpPr>
          <p:cNvPr id="134" name="Google Shape;134;p21"/>
          <p:cNvSpPr/>
          <p:nvPr/>
        </p:nvSpPr>
        <p:spPr>
          <a:xfrm>
            <a:off x="230950" y="1944825"/>
            <a:ext cx="1570800" cy="47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entury Gothic"/>
                <a:ea typeface="Century Gothic"/>
                <a:cs typeface="Century Gothic"/>
                <a:sym typeface="Century Gothic"/>
              </a:rPr>
              <a:t>Observations générales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6467950" y="1745325"/>
            <a:ext cx="2463900" cy="72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entury Gothic"/>
                <a:ea typeface="Century Gothic"/>
                <a:cs typeface="Century Gothic"/>
                <a:sym typeface="Century Gothic"/>
              </a:rPr>
              <a:t>Examen des </a:t>
            </a:r>
            <a:r>
              <a:rPr lang="fr" sz="1600">
                <a:latin typeface="Century Gothic"/>
                <a:ea typeface="Century Gothic"/>
                <a:cs typeface="Century Gothic"/>
                <a:sym typeface="Century Gothic"/>
              </a:rPr>
              <a:t>États</a:t>
            </a:r>
            <a:r>
              <a:rPr lang="fr" sz="1600">
                <a:latin typeface="Century Gothic"/>
                <a:ea typeface="Century Gothic"/>
                <a:cs typeface="Century Gothic"/>
                <a:sym typeface="Century Gothic"/>
              </a:rPr>
              <a:t> et observations finales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2519800" y="2874175"/>
            <a:ext cx="3230100" cy="800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Century Gothic"/>
                <a:ea typeface="Century Gothic"/>
                <a:cs typeface="Century Gothic"/>
                <a:sym typeface="Century Gothic"/>
              </a:rPr>
              <a:t>Communications et constatations (= "décisions</a:t>
            </a:r>
            <a:r>
              <a:rPr lang="fr" sz="1600">
                <a:latin typeface="Century Gothic"/>
                <a:ea typeface="Century Gothic"/>
                <a:cs typeface="Century Gothic"/>
                <a:sym typeface="Century Gothic"/>
              </a:rPr>
              <a:t>")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7" name="Google Shape;137;p21"/>
          <p:cNvCxnSpPr>
            <a:stCxn id="133" idx="1"/>
            <a:endCxn id="134" idx="3"/>
          </p:cNvCxnSpPr>
          <p:nvPr/>
        </p:nvCxnSpPr>
        <p:spPr>
          <a:xfrm flipH="1">
            <a:off x="1801750" y="1751625"/>
            <a:ext cx="600600" cy="43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1"/>
          <p:cNvCxnSpPr>
            <a:stCxn id="133" idx="3"/>
            <a:endCxn id="135" idx="1"/>
          </p:cNvCxnSpPr>
          <p:nvPr/>
        </p:nvCxnSpPr>
        <p:spPr>
          <a:xfrm>
            <a:off x="5867350" y="1751625"/>
            <a:ext cx="600600" cy="35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1"/>
          <p:cNvCxnSpPr>
            <a:stCxn id="133" idx="2"/>
            <a:endCxn id="136" idx="0"/>
          </p:cNvCxnSpPr>
          <p:nvPr/>
        </p:nvCxnSpPr>
        <p:spPr>
          <a:xfrm>
            <a:off x="4134850" y="2182875"/>
            <a:ext cx="0" cy="69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21"/>
          <p:cNvSpPr/>
          <p:nvPr/>
        </p:nvSpPr>
        <p:spPr>
          <a:xfrm>
            <a:off x="6727350" y="2569375"/>
            <a:ext cx="2094300" cy="8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latin typeface="Century Gothic"/>
                <a:ea typeface="Century Gothic"/>
                <a:cs typeface="Century Gothic"/>
                <a:sym typeface="Century Gothic"/>
              </a:rPr>
              <a:t>Observations finales relatives à la France, juin 2023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2325350" y="3885750"/>
            <a:ext cx="3896100" cy="523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latin typeface="Century Gothic"/>
                <a:ea typeface="Century Gothic"/>
                <a:cs typeface="Century Gothic"/>
                <a:sym typeface="Century Gothic"/>
              </a:rPr>
              <a:t>N.B.F. contre Espagne, 2017 (§12.3)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latin typeface="Century Gothic"/>
                <a:ea typeface="Century Gothic"/>
                <a:cs typeface="Century Gothic"/>
                <a:sym typeface="Century Gothic"/>
              </a:rPr>
              <a:t>S.E.M.A. contre France, 2023 (§8.3 &amp; 8.6)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230950" y="2569375"/>
            <a:ext cx="1909500" cy="80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latin typeface="Century Gothic"/>
                <a:ea typeface="Century Gothic"/>
                <a:cs typeface="Century Gothic"/>
                <a:sym typeface="Century Gothic"/>
              </a:rPr>
              <a:t>Observation générale n°6 (septembre 2005)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-110703" y="-186246"/>
            <a:ext cx="9365400" cy="523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1600200" y="4703753"/>
            <a:ext cx="7697700" cy="4398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108000" y="100100"/>
            <a:ext cx="89280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65C1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Les enjeux juridiques de la présomption de minorité</a:t>
            </a:r>
            <a:endParaRPr sz="3000">
              <a:solidFill>
                <a:srgbClr val="65C1C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Cour européenne des droits de l'Homme (CEDH)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Cour internationale chargée d'assurer le respect par les Etats parties de la Convention européenne des droits de l'Homme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i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i="1" lang="fr" sz="1700">
                <a:latin typeface="Century Gothic"/>
                <a:ea typeface="Century Gothic"/>
                <a:cs typeface="Century Gothic"/>
                <a:sym typeface="Century Gothic"/>
              </a:rPr>
              <a:t>Khan contre France, 28 février 2019</a:t>
            </a:r>
            <a:endParaRPr i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i="1" lang="fr" sz="1700">
                <a:latin typeface="Century Gothic"/>
                <a:ea typeface="Century Gothic"/>
                <a:cs typeface="Century Gothic"/>
                <a:sym typeface="Century Gothic"/>
              </a:rPr>
              <a:t>Darboe et Camara contre Italie, 21 juillet 2022 (§139)</a:t>
            </a:r>
            <a:endParaRPr i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i="1" lang="fr" sz="170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i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-110703" y="-186246"/>
            <a:ext cx="9365400" cy="5237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Serveur\Fichiers communs\COMMUNICATION ET PUBLICATIONS\_OUTILS DE COM CNAPE\Identité visuelle\Logo CNAPE\logo-cnape-couleur.png"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78" y="4709627"/>
            <a:ext cx="805401" cy="3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>
            <a:off x="1600200" y="4703753"/>
            <a:ext cx="7697700" cy="439800"/>
          </a:xfrm>
          <a:prstGeom prst="parallelogram">
            <a:avLst>
              <a:gd fmla="val 25000" name="adj"/>
            </a:avLst>
          </a:prstGeom>
          <a:solidFill>
            <a:srgbClr val="1E4E9E"/>
          </a:solidFill>
          <a:ln cap="flat" cmpd="sng" w="12700">
            <a:solidFill>
              <a:srgbClr val="1E4E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1657350" y="4808604"/>
            <a:ext cx="748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une meilleure protection des mineurs non accompagnés : les enjeux de la présomption de minorité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108000" y="61600"/>
            <a:ext cx="8928000" cy="6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65C1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Les enjeux juridiques de la présomption de minorité</a:t>
            </a:r>
            <a:endParaRPr sz="3000">
              <a:solidFill>
                <a:srgbClr val="65C1C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droit français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➔"/>
            </a:pPr>
            <a:r>
              <a:rPr b="1" i="1" lang="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Conseil constitut</a:t>
            </a:r>
            <a:r>
              <a:rPr b="1" i="1" lang="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ionnel</a:t>
            </a:r>
            <a:r>
              <a:rPr i="1" lang="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décision n° 2018-768 QPC du 21 mars 2019</a:t>
            </a:r>
            <a:endParaRPr i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Consacre le principe de l'intérêt supérieur de l'enfant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➔"/>
            </a:pPr>
            <a:r>
              <a:rPr b="1" i="1" lang="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Conseil d'État</a:t>
            </a:r>
            <a:r>
              <a:rPr lang="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décision n°386769 du 1er juillet 2015</a:t>
            </a:r>
            <a:endParaRPr b="1" sz="2300">
              <a:solidFill>
                <a:schemeClr val="dk1"/>
              </a:solidFill>
            </a:endParaRPr>
          </a:p>
          <a:p>
            <a:pPr indent="0" lvl="0" marL="1349999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Estime que le juge des enfants est compétent et pas le tribunal administratif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fr" sz="1800">
                <a:latin typeface="Century Gothic"/>
                <a:ea typeface="Century Gothic"/>
                <a:cs typeface="Century Gothic"/>
                <a:sym typeface="Century Gothic"/>
              </a:rPr>
              <a:t>	MAIS pas de reconnaissance explicite de la présomption de minorité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i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i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i="1" lang="fr" sz="170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i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re">
  <a:themeElements>
    <a:clrScheme name="CHARTE GRAPHIQUE - COULEURS">
      <a:dk1>
        <a:srgbClr val="000000"/>
      </a:dk1>
      <a:lt1>
        <a:srgbClr val="FFFFFF"/>
      </a:lt1>
      <a:dk2>
        <a:srgbClr val="222A35"/>
      </a:dk2>
      <a:lt2>
        <a:srgbClr val="F2F2F2"/>
      </a:lt2>
      <a:accent1>
        <a:srgbClr val="F59C2D"/>
      </a:accent1>
      <a:accent2>
        <a:srgbClr val="00AADC"/>
      </a:accent2>
      <a:accent3>
        <a:srgbClr val="633A8E"/>
      </a:accent3>
      <a:accent4>
        <a:srgbClr val="94C34C"/>
      </a:accent4>
      <a:accent5>
        <a:srgbClr val="CC0C59"/>
      </a:accent5>
      <a:accent6>
        <a:srgbClr val="6F6673"/>
      </a:accent6>
      <a:hlink>
        <a:srgbClr val="44546A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